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4"/>
  </p:sldMasterIdLst>
  <p:notesMasterIdLst>
    <p:notesMasterId r:id="rId7"/>
  </p:notesMasterIdLst>
  <p:handoutMasterIdLst>
    <p:handoutMasterId r:id="rId8"/>
  </p:handoutMasterIdLst>
  <p:sldIdLst>
    <p:sldId id="258" r:id="rId5"/>
    <p:sldId id="260" r:id="rId6"/>
  </p:sldIdLst>
  <p:sldSz cx="7772400" cy="100584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urest" id="{6A4502BF-183F-4C37-8DDB-5F4DB145A0E6}">
          <p14:sldIdLst>
            <p14:sldId id="258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42D37"/>
    <a:srgbClr val="223267"/>
    <a:srgbClr val="ABB9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3" autoAdjust="0"/>
    <p:restoredTop sz="94404" autoAdjust="0"/>
  </p:normalViewPr>
  <p:slideViewPr>
    <p:cSldViewPr snapToGrid="0">
      <p:cViewPr>
        <p:scale>
          <a:sx n="55" d="100"/>
          <a:sy n="55" d="100"/>
        </p:scale>
        <p:origin x="1924" y="-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ers, Jeremy" userId="0745801e-47dd-43aa-8e2f-6ff3af2bb74d" providerId="ADAL" clId="{0C9E0E9C-F47C-497C-9C8F-462798E32984}"/>
    <pc:docChg chg="modSld">
      <pc:chgData name="Sanders, Jeremy" userId="0745801e-47dd-43aa-8e2f-6ff3af2bb74d" providerId="ADAL" clId="{0C9E0E9C-F47C-497C-9C8F-462798E32984}" dt="2026-10-25T12:26:35.578" v="94" actId="20577"/>
      <pc:docMkLst>
        <pc:docMk/>
      </pc:docMkLst>
      <pc:sldChg chg="modSp mod">
        <pc:chgData name="Sanders, Jeremy" userId="0745801e-47dd-43aa-8e2f-6ff3af2bb74d" providerId="ADAL" clId="{0C9E0E9C-F47C-497C-9C8F-462798E32984}" dt="2026-10-25T12:26:35.578" v="94" actId="20577"/>
        <pc:sldMkLst>
          <pc:docMk/>
          <pc:sldMk cId="856200539" sldId="258"/>
        </pc:sldMkLst>
        <pc:spChg chg="mod">
          <ac:chgData name="Sanders, Jeremy" userId="0745801e-47dd-43aa-8e2f-6ff3af2bb74d" providerId="ADAL" clId="{0C9E0E9C-F47C-497C-9C8F-462798E32984}" dt="2026-10-25T12:25:08.022" v="5" actId="6549"/>
          <ac:spMkLst>
            <pc:docMk/>
            <pc:sldMk cId="856200539" sldId="258"/>
            <ac:spMk id="31" creationId="{70D226A1-4BB5-2159-43B0-5942027A6FD3}"/>
          </ac:spMkLst>
        </pc:spChg>
        <pc:spChg chg="mod">
          <ac:chgData name="Sanders, Jeremy" userId="0745801e-47dd-43aa-8e2f-6ff3af2bb74d" providerId="ADAL" clId="{0C9E0E9C-F47C-497C-9C8F-462798E32984}" dt="2026-10-25T12:25:12.824" v="9" actId="6549"/>
          <ac:spMkLst>
            <pc:docMk/>
            <pc:sldMk cId="856200539" sldId="258"/>
            <ac:spMk id="37" creationId="{8A397CC8-3482-99F8-9E78-051986D74C7C}"/>
          </ac:spMkLst>
        </pc:spChg>
        <pc:spChg chg="mod">
          <ac:chgData name="Sanders, Jeremy" userId="0745801e-47dd-43aa-8e2f-6ff3af2bb74d" providerId="ADAL" clId="{0C9E0E9C-F47C-497C-9C8F-462798E32984}" dt="2026-10-25T12:25:18.436" v="14" actId="6549"/>
          <ac:spMkLst>
            <pc:docMk/>
            <pc:sldMk cId="856200539" sldId="258"/>
            <ac:spMk id="44" creationId="{61BD44C4-2717-EE2F-1597-FCDF3B462772}"/>
          </ac:spMkLst>
        </pc:spChg>
        <pc:spChg chg="mod">
          <ac:chgData name="Sanders, Jeremy" userId="0745801e-47dd-43aa-8e2f-6ff3af2bb74d" providerId="ADAL" clId="{0C9E0E9C-F47C-497C-9C8F-462798E32984}" dt="2026-10-25T12:25:22.681" v="20" actId="6549"/>
          <ac:spMkLst>
            <pc:docMk/>
            <pc:sldMk cId="856200539" sldId="258"/>
            <ac:spMk id="45" creationId="{F63AE56C-E849-CCD8-4349-097CD1D6C961}"/>
          </ac:spMkLst>
        </pc:spChg>
        <pc:spChg chg="mod">
          <ac:chgData name="Sanders, Jeremy" userId="0745801e-47dd-43aa-8e2f-6ff3af2bb74d" providerId="ADAL" clId="{0C9E0E9C-F47C-497C-9C8F-462798E32984}" dt="2026-10-25T12:25:27.696" v="27" actId="6549"/>
          <ac:spMkLst>
            <pc:docMk/>
            <pc:sldMk cId="856200539" sldId="258"/>
            <ac:spMk id="60" creationId="{81B3597F-BCDD-011D-DBDA-5801C6856C56}"/>
          </ac:spMkLst>
        </pc:spChg>
        <pc:spChg chg="mod">
          <ac:chgData name="Sanders, Jeremy" userId="0745801e-47dd-43aa-8e2f-6ff3af2bb74d" providerId="ADAL" clId="{0C9E0E9C-F47C-497C-9C8F-462798E32984}" dt="2026-10-25T12:25:36.728" v="40" actId="6549"/>
          <ac:spMkLst>
            <pc:docMk/>
            <pc:sldMk cId="856200539" sldId="258"/>
            <ac:spMk id="65" creationId="{3895CE3A-8BBA-CEC4-284C-59B194CF0822}"/>
          </ac:spMkLst>
        </pc:spChg>
        <pc:spChg chg="mod">
          <ac:chgData name="Sanders, Jeremy" userId="0745801e-47dd-43aa-8e2f-6ff3af2bb74d" providerId="ADAL" clId="{0C9E0E9C-F47C-497C-9C8F-462798E32984}" dt="2026-10-25T12:26:35.578" v="94" actId="20577"/>
          <ac:spMkLst>
            <pc:docMk/>
            <pc:sldMk cId="856200539" sldId="258"/>
            <ac:spMk id="66" creationId="{A2BDC6E4-F54F-A804-639D-4314C8B8E5DA}"/>
          </ac:spMkLst>
        </pc:spChg>
      </pc:sldChg>
      <pc:sldChg chg="modSp mod">
        <pc:chgData name="Sanders, Jeremy" userId="0745801e-47dd-43aa-8e2f-6ff3af2bb74d" providerId="ADAL" clId="{0C9E0E9C-F47C-497C-9C8F-462798E32984}" dt="2026-10-25T12:26:26.561" v="89" actId="6549"/>
        <pc:sldMkLst>
          <pc:docMk/>
          <pc:sldMk cId="3329256960" sldId="260"/>
        </pc:sldMkLst>
        <pc:spChg chg="mod">
          <ac:chgData name="Sanders, Jeremy" userId="0745801e-47dd-43aa-8e2f-6ff3af2bb74d" providerId="ADAL" clId="{0C9E0E9C-F47C-497C-9C8F-462798E32984}" dt="2026-10-25T12:25:51.104" v="47" actId="6549"/>
          <ac:spMkLst>
            <pc:docMk/>
            <pc:sldMk cId="3329256960" sldId="260"/>
            <ac:spMk id="31" creationId="{4B2B0CB2-0E9F-A6CB-A6B5-F3EB8F502F25}"/>
          </ac:spMkLst>
        </pc:spChg>
        <pc:spChg chg="mod">
          <ac:chgData name="Sanders, Jeremy" userId="0745801e-47dd-43aa-8e2f-6ff3af2bb74d" providerId="ADAL" clId="{0C9E0E9C-F47C-497C-9C8F-462798E32984}" dt="2026-10-25T12:25:55.508" v="51" actId="6549"/>
          <ac:spMkLst>
            <pc:docMk/>
            <pc:sldMk cId="3329256960" sldId="260"/>
            <ac:spMk id="37" creationId="{DEF8413B-68ED-0764-F86E-0A315FF0F3D9}"/>
          </ac:spMkLst>
        </pc:spChg>
        <pc:spChg chg="mod">
          <ac:chgData name="Sanders, Jeremy" userId="0745801e-47dd-43aa-8e2f-6ff3af2bb74d" providerId="ADAL" clId="{0C9E0E9C-F47C-497C-9C8F-462798E32984}" dt="2026-10-25T12:26:00.025" v="57" actId="6549"/>
          <ac:spMkLst>
            <pc:docMk/>
            <pc:sldMk cId="3329256960" sldId="260"/>
            <ac:spMk id="44" creationId="{9ED31BCC-1076-628C-D4B7-BBF1AED93B47}"/>
          </ac:spMkLst>
        </pc:spChg>
        <pc:spChg chg="mod">
          <ac:chgData name="Sanders, Jeremy" userId="0745801e-47dd-43aa-8e2f-6ff3af2bb74d" providerId="ADAL" clId="{0C9E0E9C-F47C-497C-9C8F-462798E32984}" dt="2026-10-25T12:26:05.449" v="65" actId="6549"/>
          <ac:spMkLst>
            <pc:docMk/>
            <pc:sldMk cId="3329256960" sldId="260"/>
            <ac:spMk id="45" creationId="{B6672BD4-CFD5-715E-49E1-873F2D770BD3}"/>
          </ac:spMkLst>
        </pc:spChg>
        <pc:spChg chg="mod">
          <ac:chgData name="Sanders, Jeremy" userId="0745801e-47dd-43aa-8e2f-6ff3af2bb74d" providerId="ADAL" clId="{0C9E0E9C-F47C-497C-9C8F-462798E32984}" dt="2026-10-25T12:26:09.803" v="72" actId="6549"/>
          <ac:spMkLst>
            <pc:docMk/>
            <pc:sldMk cId="3329256960" sldId="260"/>
            <ac:spMk id="60" creationId="{2EF8A2B5-DA6F-33C0-3E7D-E84359B1AD5A}"/>
          </ac:spMkLst>
        </pc:spChg>
        <pc:spChg chg="mod">
          <ac:chgData name="Sanders, Jeremy" userId="0745801e-47dd-43aa-8e2f-6ff3af2bb74d" providerId="ADAL" clId="{0C9E0E9C-F47C-497C-9C8F-462798E32984}" dt="2026-10-25T12:26:26.561" v="89" actId="6549"/>
          <ac:spMkLst>
            <pc:docMk/>
            <pc:sldMk cId="3329256960" sldId="260"/>
            <ac:spMk id="65" creationId="{FFD1743F-42C0-F8D0-910F-D5329B423543}"/>
          </ac:spMkLst>
        </pc:spChg>
        <pc:spChg chg="mod">
          <ac:chgData name="Sanders, Jeremy" userId="0745801e-47dd-43aa-8e2f-6ff3af2bb74d" providerId="ADAL" clId="{0C9E0E9C-F47C-497C-9C8F-462798E32984}" dt="2026-10-25T12:26:21.991" v="83" actId="20577"/>
          <ac:spMkLst>
            <pc:docMk/>
            <pc:sldMk cId="3329256960" sldId="260"/>
            <ac:spMk id="66" creationId="{01EA1BF1-238B-629D-05A4-08B0C2F7AA9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1EC12D-817B-0698-B110-052CC7A199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16D5C7-F874-AA20-E73D-AD47F9111E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27EEB3C-206B-45E6-805B-91BE65B4253D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3F869E-FCB8-6AE2-BC44-76B98F309D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6EE871-AC9B-1C65-5F59-EA59067A76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A814EDC6-3EA5-43EB-A61A-D3E559C67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319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FB4A65D2-912E-4F2A-952C-53C6F2E2D340}" type="datetimeFigureOut">
              <a:rPr lang="en-US" smtClean="0"/>
              <a:t>10/25/2026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73163"/>
            <a:ext cx="2447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B8994D8C-66BE-41A4-B08F-D614940181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880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GLOBAL</a:t>
            </a:r>
          </a:p>
          <a:p>
            <a:endParaRPr lang="en-US" b="1" dirty="0"/>
          </a:p>
          <a:p>
            <a:r>
              <a:rPr lang="en-US" b="1" dirty="0"/>
              <a:t>PROMOS:</a:t>
            </a:r>
          </a:p>
          <a:p>
            <a:r>
              <a:rPr lang="en-US" b="1" dirty="0"/>
              <a:t>Donut Day</a:t>
            </a:r>
            <a:r>
              <a:rPr lang="en-US" dirty="0"/>
              <a:t>: celebrate all week!</a:t>
            </a:r>
          </a:p>
          <a:p>
            <a:r>
              <a:rPr lang="en-US" dirty="0"/>
              <a:t>Nutella banana bacon donut sandwich (breakfast)</a:t>
            </a:r>
          </a:p>
          <a:p>
            <a:r>
              <a:rPr lang="en-US" dirty="0"/>
              <a:t>cheddar bacon donut burger (grill)</a:t>
            </a:r>
          </a:p>
          <a:p>
            <a:r>
              <a:rPr lang="en-US" b="1" dirty="0"/>
              <a:t>WORLD CUP</a:t>
            </a:r>
            <a:r>
              <a:rPr lang="en-US" dirty="0"/>
              <a:t>:</a:t>
            </a:r>
          </a:p>
          <a:p>
            <a:r>
              <a:rPr lang="en-US" dirty="0"/>
              <a:t>pork carnitas fry toss (grill)</a:t>
            </a:r>
          </a:p>
          <a:p>
            <a:endParaRPr lang="en-US" dirty="0"/>
          </a:p>
          <a:p>
            <a:pPr defTabSz="942289">
              <a:defRPr/>
            </a:pPr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ALL ENTREES: </a:t>
            </a:r>
          </a:p>
          <a:p>
            <a:pPr defTabSz="942289">
              <a:defRPr/>
            </a:pPr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-</a:t>
            </a: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choose the protein options that make sense for your account size and demographic, but remember it is important to offer a vegetarian option</a:t>
            </a:r>
          </a:p>
          <a:p>
            <a:pPr defTabSz="942289"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-more protein, side, and sauce options available in </a:t>
            </a:r>
            <a:r>
              <a:rPr lang="en-US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Menuworks</a:t>
            </a: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 menu cycle</a:t>
            </a:r>
          </a:p>
          <a:p>
            <a:pPr defTabSz="942289">
              <a:defRPr/>
            </a:pPr>
            <a:endParaRPr lang="en-US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defTabSz="942289">
              <a:defRPr/>
            </a:pPr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HOUSE MADE DRESSINGS </a:t>
            </a: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– recipes are in the weekly menu cycle located above soups and are required to be featured weekly.  Large accounts should feature both, small accounts can pick 1</a:t>
            </a:r>
          </a:p>
          <a:p>
            <a:pPr defTabSz="942289">
              <a:defRPr/>
            </a:pPr>
            <a:endParaRPr lang="en-US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defTabSz="960033">
              <a:tabLst>
                <a:tab pos="5990873" algn="l"/>
              </a:tabLst>
              <a:defRPr/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Soups: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 – soups are a great way to use surplus ingredients, please use </a:t>
            </a:r>
            <a:r>
              <a:rPr lang="en-US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Webtrition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recipes that can help use extra inventory.</a:t>
            </a:r>
          </a:p>
          <a:p>
            <a:pPr defTabSz="960033">
              <a:tabLst>
                <a:tab pos="5990873" algn="l"/>
              </a:tabLst>
              <a:defRPr/>
            </a:pPr>
            <a:endParaRPr lang="en-US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offer at least one FIT/FWP side as an option at grill and deli, as well as on salad bar.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94D8C-66BE-41A4-B08F-D6149401819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032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F5133-E8A0-9E50-E5C9-3002887A7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DF4F91-AC1C-E550-08B1-7C9932550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5CEF00-E7E0-B6D5-5A15-A386882E53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0033">
              <a:tabLst>
                <a:tab pos="5990873" algn="l"/>
              </a:tabLst>
              <a:defRPr/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COMFORT:</a:t>
            </a:r>
          </a:p>
          <a:p>
            <a:pPr defTabSz="960033">
              <a:tabLst>
                <a:tab pos="5990873" algn="l"/>
              </a:tabLst>
              <a:defRPr/>
            </a:pPr>
            <a:endParaRPr lang="en-US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60033">
              <a:tabLst>
                <a:tab pos="5990873" algn="l"/>
              </a:tabLst>
              <a:defRPr/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PROMOS:</a:t>
            </a:r>
            <a:endParaRPr lang="en-US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/>
              <a:t>Donut Day</a:t>
            </a:r>
            <a:r>
              <a:rPr lang="en-US" dirty="0"/>
              <a:t>: celebrate all week!</a:t>
            </a:r>
          </a:p>
          <a:p>
            <a:r>
              <a:rPr lang="en-US" dirty="0"/>
              <a:t>Nutella banana bacon donut sandwich (breakfast)</a:t>
            </a:r>
          </a:p>
          <a:p>
            <a:r>
              <a:rPr lang="en-US" dirty="0"/>
              <a:t>cheddar bacon donut burger (grill)</a:t>
            </a:r>
          </a:p>
          <a:p>
            <a:r>
              <a:rPr lang="en-US" b="1" dirty="0"/>
              <a:t>WORLD CUP</a:t>
            </a:r>
            <a:r>
              <a:rPr lang="en-US" dirty="0"/>
              <a:t>:</a:t>
            </a:r>
          </a:p>
          <a:p>
            <a:r>
              <a:rPr lang="en-US" dirty="0"/>
              <a:t>pork carnitas fry toss (grill)</a:t>
            </a:r>
          </a:p>
          <a:p>
            <a:pPr defTabSz="960033">
              <a:tabLst>
                <a:tab pos="5990873" algn="l"/>
              </a:tabLst>
              <a:defRPr/>
            </a:pPr>
            <a:endParaRPr lang="en-US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42289">
              <a:defRPr/>
            </a:pPr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ALL ENTREES: </a:t>
            </a:r>
          </a:p>
          <a:p>
            <a:pPr defTabSz="942289">
              <a:defRPr/>
            </a:pPr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-</a:t>
            </a: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choose the protein options that make sense for your account size and demographic, but remember it is important to offer a vegetarian option</a:t>
            </a:r>
          </a:p>
          <a:p>
            <a:pPr defTabSz="942289">
              <a:defRPr/>
            </a:pP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-more protein, side, and sauce options available in </a:t>
            </a:r>
            <a:r>
              <a:rPr lang="en-US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Menuworks</a:t>
            </a: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 menu cycle</a:t>
            </a:r>
          </a:p>
          <a:p>
            <a:pPr defTabSz="942289">
              <a:defRPr/>
            </a:pPr>
            <a:endParaRPr lang="en-US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defTabSz="942289">
              <a:defRPr/>
            </a:pPr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Ginger Republic</a:t>
            </a: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: guest chooses vegetable fried rice OR vegetable lo </a:t>
            </a:r>
            <a:r>
              <a:rPr lang="en-US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mein</a:t>
            </a: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defTabSz="942289">
              <a:defRPr/>
            </a:pPr>
            <a:endParaRPr lang="en-US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defTabSz="942289">
              <a:defRPr/>
            </a:pPr>
            <a:r>
              <a:rPr lang="en-US" b="1" dirty="0">
                <a:solidFill>
                  <a:prstClr val="black"/>
                </a:solidFill>
                <a:latin typeface="Century Gothic" panose="020B0502020202020204" pitchFamily="34" charset="0"/>
              </a:rPr>
              <a:t>HOUSE MADE DRESSINGS </a:t>
            </a:r>
            <a:r>
              <a:rPr lang="en-US" dirty="0">
                <a:solidFill>
                  <a:prstClr val="black"/>
                </a:solidFill>
                <a:latin typeface="Century Gothic" panose="020B0502020202020204" pitchFamily="34" charset="0"/>
              </a:rPr>
              <a:t>– recipes are in the weekly menu cycle located above soups and are required to be featured weekly.  Large accounts should feature both, small accounts can pick 1</a:t>
            </a:r>
          </a:p>
          <a:p>
            <a:pPr defTabSz="942289">
              <a:defRPr/>
            </a:pPr>
            <a:endParaRPr lang="en-US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defTabSz="960033">
              <a:tabLst>
                <a:tab pos="5990873" algn="l"/>
              </a:tabLst>
              <a:defRPr/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Soups: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 – soups are a great way to use surplus ingredients, please use </a:t>
            </a:r>
            <a:r>
              <a:rPr lang="en-US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Webtrition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recipes that can help use extra inventory.</a:t>
            </a:r>
          </a:p>
          <a:p>
            <a:pPr defTabSz="960033">
              <a:tabLst>
                <a:tab pos="5990873" algn="l"/>
              </a:tabLst>
              <a:defRPr/>
            </a:pPr>
            <a:endParaRPr lang="en-US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offer at least one FIT/FWP side as an option at grill and deli, as well as on salad bar.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B6AA2-4916-7B78-675E-BFC29CF4A4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994D8C-66BE-41A4-B08F-D6149401819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359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ekly 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E979CAF7-1E1F-9ECE-6D3E-B04CB2647E2F}"/>
              </a:ext>
            </a:extLst>
          </p:cNvPr>
          <p:cNvSpPr/>
          <p:nvPr userDrawn="1"/>
        </p:nvSpPr>
        <p:spPr>
          <a:xfrm>
            <a:off x="230940" y="8766248"/>
            <a:ext cx="2271009" cy="10598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2EF8E18-9B84-453B-5D4C-802392CEDE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0060" y="684755"/>
            <a:ext cx="2400319" cy="60439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53E198B-E4DC-1BBF-9157-71A40D2648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0923" y="417571"/>
            <a:ext cx="2054961" cy="101884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84B40A-93C1-FFC5-A5F2-8AD3F9DEAB8F}"/>
              </a:ext>
            </a:extLst>
          </p:cNvPr>
          <p:cNvCxnSpPr/>
          <p:nvPr userDrawn="1"/>
        </p:nvCxnSpPr>
        <p:spPr>
          <a:xfrm>
            <a:off x="4645864" y="1054408"/>
            <a:ext cx="28941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3E4623-4695-8A12-71D3-879A8475DEF7}"/>
              </a:ext>
            </a:extLst>
          </p:cNvPr>
          <p:cNvCxnSpPr>
            <a:cxnSpLocks/>
          </p:cNvCxnSpPr>
          <p:nvPr userDrawn="1"/>
        </p:nvCxnSpPr>
        <p:spPr>
          <a:xfrm>
            <a:off x="3886200" y="1356710"/>
            <a:ext cx="365385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193F2C6D-C78E-92AD-6FD1-3DB6907C9ED5}"/>
              </a:ext>
            </a:extLst>
          </p:cNvPr>
          <p:cNvSpPr/>
          <p:nvPr userDrawn="1"/>
        </p:nvSpPr>
        <p:spPr>
          <a:xfrm>
            <a:off x="2743200" y="1913986"/>
            <a:ext cx="4796852" cy="12789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9848D99-0179-A5D6-A196-D205583671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8930" y="1609186"/>
            <a:ext cx="495300" cy="3048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52B8FDA-C66F-6FB6-53C7-5DEA0E918738}"/>
              </a:ext>
            </a:extLst>
          </p:cNvPr>
          <p:cNvSpPr/>
          <p:nvPr userDrawn="1"/>
        </p:nvSpPr>
        <p:spPr>
          <a:xfrm>
            <a:off x="232348" y="1611442"/>
            <a:ext cx="2271009" cy="821460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AD7C9631-06ED-64A3-4C1E-3F2D5530A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0046" y="284814"/>
            <a:ext cx="3800006" cy="212320"/>
          </a:xfrm>
        </p:spPr>
        <p:txBody>
          <a:bodyPr lIns="0" tIns="0" rIns="0" bIns="0" anchor="ctr" anchorCtr="0">
            <a:noAutofit/>
          </a:bodyPr>
          <a:lstStyle>
            <a:lvl1pPr algn="r">
              <a:defRPr cap="all" baseline="0"/>
            </a:lvl1pPr>
          </a:lstStyle>
          <a:p>
            <a:r>
              <a:rPr lang="en-US" dirty="0"/>
              <a:t>XYZ MARKETPLACE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81B8BA2-87E1-E36C-C56A-1DDA9C1321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9250" y="496888"/>
            <a:ext cx="3381375" cy="557212"/>
          </a:xfrm>
        </p:spPr>
        <p:txBody>
          <a:bodyPr rIns="0">
            <a:noAutofit/>
          </a:bodyPr>
          <a:lstStyle>
            <a:lvl1pPr algn="r">
              <a:defRPr sz="1400"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Monday – Friday | 00:00 am – 00:00 pm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4513795-FF7E-87E5-CBEB-C07B27B07A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3200" y="1681631"/>
            <a:ext cx="3949908" cy="270842"/>
          </a:xfrm>
        </p:spPr>
        <p:txBody>
          <a:bodyPr lIns="0" tIns="0" rIns="0" bIns="0" anchor="b" anchorCtr="0">
            <a:noAutofit/>
          </a:bodyPr>
          <a:lstStyle>
            <a:lvl1pPr>
              <a:defRPr sz="20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RISE &amp; SHINE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52AF861-8407-CC4A-67C3-F3DAF979A2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1775" y="1609725"/>
            <a:ext cx="2271713" cy="444500"/>
          </a:xfrm>
          <a:solidFill>
            <a:schemeClr val="tx2"/>
          </a:solidFill>
        </p:spPr>
        <p:txBody>
          <a:bodyPr lIns="45720" rIns="45720" anchor="ctr">
            <a:noAutofit/>
          </a:bodyPr>
          <a:lstStyle>
            <a:lvl1pPr algn="ctr">
              <a:defRPr sz="20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Weekly Features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D294B59C-65FE-CA12-444E-99D5203D2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644" y="4584700"/>
            <a:ext cx="2271713" cy="444500"/>
          </a:xfrm>
          <a:solidFill>
            <a:schemeClr val="tx2"/>
          </a:solidFill>
        </p:spPr>
        <p:txBody>
          <a:bodyPr lIns="45720" rIns="45720" anchor="ctr"/>
          <a:lstStyle>
            <a:lvl1pPr algn="ctr">
              <a:defRPr sz="20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Soups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DFF7749-F2D0-ADE5-E423-E6FDBBC13D6F}"/>
              </a:ext>
            </a:extLst>
          </p:cNvPr>
          <p:cNvGrpSpPr/>
          <p:nvPr userDrawn="1"/>
        </p:nvGrpSpPr>
        <p:grpSpPr>
          <a:xfrm>
            <a:off x="2740025" y="9014527"/>
            <a:ext cx="2111375" cy="257149"/>
            <a:chOff x="2740025" y="9014527"/>
            <a:chExt cx="2111375" cy="257149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5D0C34CC-FC3F-E01D-C7A4-5D6C4AF8D6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40025" y="9067957"/>
              <a:ext cx="1699400" cy="152946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8F0103BA-46BB-0ED4-034D-8E9530E78D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91391" y="9014527"/>
              <a:ext cx="360009" cy="257149"/>
            </a:xfrm>
            <a:prstGeom prst="rect">
              <a:avLst/>
            </a:prstGeom>
          </p:spPr>
        </p:pic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115157C-54A9-91A9-D9AF-8BB6C961C4BB}"/>
              </a:ext>
            </a:extLst>
          </p:cNvPr>
          <p:cNvCxnSpPr>
            <a:cxnSpLocks/>
          </p:cNvCxnSpPr>
          <p:nvPr userDrawn="1"/>
        </p:nvCxnSpPr>
        <p:spPr>
          <a:xfrm>
            <a:off x="4887798" y="9154536"/>
            <a:ext cx="265225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E6467729-7882-49A3-96D6-D45ED17900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40025" y="3354406"/>
            <a:ext cx="1146175" cy="166864"/>
          </a:xfrm>
        </p:spPr>
        <p:txBody>
          <a:bodyPr wrap="none" lIns="0" tIns="0" rIns="0" bIns="0" anchor="ctr">
            <a:noAutofit/>
          </a:bodyPr>
          <a:lstStyle>
            <a:lvl1pPr>
              <a:defRPr sz="1600" b="1" cap="all" baseline="0"/>
            </a:lvl1pPr>
          </a:lstStyle>
          <a:p>
            <a:pPr lvl="0"/>
            <a:r>
              <a:rPr lang="en-US" dirty="0"/>
              <a:t>Monday</a:t>
            </a:r>
          </a:p>
        </p:txBody>
      </p:sp>
      <p:sp>
        <p:nvSpPr>
          <p:cNvPr id="44" name="Text Placeholder 41">
            <a:extLst>
              <a:ext uri="{FF2B5EF4-FFF2-40B4-BE49-F238E27FC236}">
                <a16:creationId xmlns:a16="http://schemas.microsoft.com/office/drawing/2014/main" id="{84AE0591-BD2A-565C-201F-50D8176375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40025" y="4495641"/>
            <a:ext cx="1146175" cy="166864"/>
          </a:xfrm>
        </p:spPr>
        <p:txBody>
          <a:bodyPr wrap="none" lIns="0" tIns="0" rIns="0" bIns="0" anchor="ctr">
            <a:noAutofit/>
          </a:bodyPr>
          <a:lstStyle>
            <a:lvl1pPr>
              <a:defRPr sz="1600" b="1" cap="all" baseline="0"/>
            </a:lvl1pPr>
          </a:lstStyle>
          <a:p>
            <a:pPr lvl="0"/>
            <a:r>
              <a:rPr lang="en-US" dirty="0"/>
              <a:t>Tuesday</a:t>
            </a:r>
          </a:p>
        </p:txBody>
      </p:sp>
      <p:sp>
        <p:nvSpPr>
          <p:cNvPr id="47" name="Text Placeholder 41">
            <a:extLst>
              <a:ext uri="{FF2B5EF4-FFF2-40B4-BE49-F238E27FC236}">
                <a16:creationId xmlns:a16="http://schemas.microsoft.com/office/drawing/2014/main" id="{3D821ADD-C987-18DC-2306-8A3BDACEF0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40025" y="5636876"/>
            <a:ext cx="1146175" cy="166864"/>
          </a:xfrm>
        </p:spPr>
        <p:txBody>
          <a:bodyPr wrap="none" lIns="0" tIns="0" rIns="0" bIns="0" anchor="ctr"/>
          <a:lstStyle>
            <a:lvl1pPr>
              <a:defRPr sz="1600" b="1" cap="all" baseline="0"/>
            </a:lvl1pPr>
          </a:lstStyle>
          <a:p>
            <a:pPr lvl="0"/>
            <a:r>
              <a:rPr lang="en-US" dirty="0"/>
              <a:t>Wednesday</a:t>
            </a:r>
          </a:p>
        </p:txBody>
      </p:sp>
      <p:sp>
        <p:nvSpPr>
          <p:cNvPr id="51" name="Text Placeholder 41">
            <a:extLst>
              <a:ext uri="{FF2B5EF4-FFF2-40B4-BE49-F238E27FC236}">
                <a16:creationId xmlns:a16="http://schemas.microsoft.com/office/drawing/2014/main" id="{C16B960E-592B-9FCC-1E06-A97DBE5A1F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0025" y="6778111"/>
            <a:ext cx="1146175" cy="166864"/>
          </a:xfrm>
        </p:spPr>
        <p:txBody>
          <a:bodyPr wrap="none" lIns="0" tIns="0" rIns="0" bIns="0" anchor="ctr"/>
          <a:lstStyle>
            <a:lvl1pPr>
              <a:defRPr sz="1600" b="1" cap="all" baseline="0"/>
            </a:lvl1pPr>
          </a:lstStyle>
          <a:p>
            <a:pPr lvl="0"/>
            <a:r>
              <a:rPr lang="en-US" dirty="0"/>
              <a:t>Thursday</a:t>
            </a:r>
          </a:p>
        </p:txBody>
      </p:sp>
      <p:sp>
        <p:nvSpPr>
          <p:cNvPr id="54" name="Text Placeholder 41">
            <a:extLst>
              <a:ext uri="{FF2B5EF4-FFF2-40B4-BE49-F238E27FC236}">
                <a16:creationId xmlns:a16="http://schemas.microsoft.com/office/drawing/2014/main" id="{F9BD91C9-126A-B34C-BDF1-CD4C59DA61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40025" y="7926722"/>
            <a:ext cx="1146175" cy="166864"/>
          </a:xfrm>
        </p:spPr>
        <p:txBody>
          <a:bodyPr wrap="none" lIns="0" tIns="0" rIns="0" bIns="0" anchor="ctr"/>
          <a:lstStyle>
            <a:lvl1pPr>
              <a:defRPr sz="1600" b="1" cap="all" baseline="0"/>
            </a:lvl1pPr>
          </a:lstStyle>
          <a:p>
            <a:pPr lvl="0"/>
            <a:r>
              <a:rPr lang="en-US" dirty="0"/>
              <a:t>Friday</a:t>
            </a: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44582F26-7395-F51B-777F-127F9E13CD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86200" y="1054100"/>
            <a:ext cx="3654425" cy="303213"/>
          </a:xfrm>
        </p:spPr>
        <p:txBody>
          <a:bodyPr lIns="0" tIns="0" rIns="0" bIns="0" anchor="ctr">
            <a:noAutofit/>
          </a:bodyPr>
          <a:lstStyle>
            <a:lvl1pPr algn="r">
              <a:defRPr sz="1800" b="1" cap="all" baseline="0"/>
            </a:lvl1pPr>
          </a:lstStyle>
          <a:p>
            <a:pPr lvl="0"/>
            <a:r>
              <a:rPr lang="en-US" dirty="0"/>
              <a:t>Week of September 00</a:t>
            </a:r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774F09E7-26A7-5D3A-28E4-321CC7439D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9153" y="1944620"/>
            <a:ext cx="4800600" cy="1257086"/>
          </a:xfrm>
        </p:spPr>
        <p:txBody>
          <a:bodyPr/>
          <a:lstStyle>
            <a:lvl1pPr marL="0" marR="0" indent="0" algn="l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572000" algn="r"/>
              </a:tabLst>
              <a:defRPr/>
            </a:lvl1pPr>
          </a:lstStyle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4.99</a:t>
            </a:r>
          </a:p>
          <a:p>
            <a:pPr lvl="0"/>
            <a:r>
              <a:rPr lang="en-US" dirty="0"/>
              <a:t>Item Name	4.99</a:t>
            </a:r>
          </a:p>
          <a:p>
            <a:pPr lvl="0"/>
            <a:r>
              <a:rPr lang="en-US" dirty="0"/>
              <a:t>Item Name	5.99</a:t>
            </a:r>
          </a:p>
          <a:p>
            <a:pPr marL="0" marR="0" lvl="0" indent="0" algn="l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572000" algn="r"/>
              </a:tabLst>
              <a:defRPr/>
            </a:pPr>
            <a:r>
              <a:rPr lang="en-US" dirty="0"/>
              <a:t>Item Name	5.99</a:t>
            </a:r>
          </a:p>
          <a:p>
            <a:pPr marL="0" marR="0" lvl="0" indent="0" algn="l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572000" algn="r"/>
              </a:tabLst>
              <a:defRPr/>
            </a:pPr>
            <a:r>
              <a:rPr lang="en-US" dirty="0"/>
              <a:t>Item Name	6.99</a:t>
            </a:r>
          </a:p>
        </p:txBody>
      </p:sp>
      <p:sp>
        <p:nvSpPr>
          <p:cNvPr id="75" name="Text Placeholder 73">
            <a:extLst>
              <a:ext uri="{FF2B5EF4-FFF2-40B4-BE49-F238E27FC236}">
                <a16:creationId xmlns:a16="http://schemas.microsoft.com/office/drawing/2014/main" id="{A68F6576-8564-B0AE-0AEF-04FF10ADC72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40025" y="4676665"/>
            <a:ext cx="4800600" cy="951410"/>
          </a:xfrm>
        </p:spPr>
        <p:txBody>
          <a:bodyPr/>
          <a:lstStyle>
            <a:lvl1pPr marL="0" indent="0">
              <a:tabLst>
                <a:tab pos="4572000" algn="r"/>
              </a:tabLst>
              <a:defRPr/>
            </a:lvl1pPr>
          </a:lstStyle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Item Name	7.99</a:t>
            </a:r>
          </a:p>
          <a:p>
            <a:pPr lvl="0"/>
            <a:r>
              <a:rPr lang="en-US" dirty="0"/>
              <a:t>Item Name	11.99</a:t>
            </a:r>
          </a:p>
          <a:p>
            <a:pPr lvl="0"/>
            <a:r>
              <a:rPr lang="en-US" dirty="0"/>
              <a:t>Item Name	11.99</a:t>
            </a:r>
          </a:p>
        </p:txBody>
      </p:sp>
      <p:sp>
        <p:nvSpPr>
          <p:cNvPr id="76" name="Text Placeholder 73">
            <a:extLst>
              <a:ext uri="{FF2B5EF4-FFF2-40B4-BE49-F238E27FC236}">
                <a16:creationId xmlns:a16="http://schemas.microsoft.com/office/drawing/2014/main" id="{4D9B4CC4-431C-3E32-E3B0-3E5FD846BDC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739153" y="5826860"/>
            <a:ext cx="4800600" cy="951410"/>
          </a:xfrm>
        </p:spPr>
        <p:txBody>
          <a:bodyPr>
            <a:noAutofit/>
          </a:bodyPr>
          <a:lstStyle>
            <a:lvl1pPr marL="0" indent="0">
              <a:tabLst>
                <a:tab pos="4572000" algn="r"/>
              </a:tabLst>
              <a:defRPr/>
            </a:lvl1pPr>
          </a:lstStyle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Item Name	7.99</a:t>
            </a:r>
          </a:p>
          <a:p>
            <a:pPr lvl="0"/>
            <a:r>
              <a:rPr lang="en-US" dirty="0"/>
              <a:t>Item Name	11.99</a:t>
            </a:r>
          </a:p>
          <a:p>
            <a:pPr lvl="0"/>
            <a:r>
              <a:rPr lang="en-US" dirty="0"/>
              <a:t>Item Name	11.99</a:t>
            </a:r>
          </a:p>
        </p:txBody>
      </p:sp>
      <p:sp>
        <p:nvSpPr>
          <p:cNvPr id="77" name="Text Placeholder 73">
            <a:extLst>
              <a:ext uri="{FF2B5EF4-FFF2-40B4-BE49-F238E27FC236}">
                <a16:creationId xmlns:a16="http://schemas.microsoft.com/office/drawing/2014/main" id="{4975E525-78AA-3E6C-F1CC-55EF68C79E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39153" y="6982255"/>
            <a:ext cx="4800600" cy="951410"/>
          </a:xfrm>
        </p:spPr>
        <p:txBody>
          <a:bodyPr/>
          <a:lstStyle>
            <a:lvl1pPr marL="0" indent="0">
              <a:tabLst>
                <a:tab pos="4572000" algn="r"/>
              </a:tabLst>
              <a:defRPr/>
            </a:lvl1pPr>
          </a:lstStyle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Item Name	7.99</a:t>
            </a:r>
          </a:p>
          <a:p>
            <a:pPr lvl="0"/>
            <a:r>
              <a:rPr lang="en-US" dirty="0"/>
              <a:t>Item Name	11.99</a:t>
            </a:r>
          </a:p>
          <a:p>
            <a:pPr lvl="0"/>
            <a:r>
              <a:rPr lang="en-US" dirty="0"/>
              <a:t>Item Name	11.99</a:t>
            </a:r>
          </a:p>
        </p:txBody>
      </p:sp>
      <p:sp>
        <p:nvSpPr>
          <p:cNvPr id="78" name="Text Placeholder 73">
            <a:extLst>
              <a:ext uri="{FF2B5EF4-FFF2-40B4-BE49-F238E27FC236}">
                <a16:creationId xmlns:a16="http://schemas.microsoft.com/office/drawing/2014/main" id="{CAE59D12-FCF5-56B1-AC3A-245A5BCEDB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39153" y="8116154"/>
            <a:ext cx="4800600" cy="951410"/>
          </a:xfrm>
        </p:spPr>
        <p:txBody>
          <a:bodyPr/>
          <a:lstStyle>
            <a:lvl1pPr marL="0" indent="0">
              <a:tabLst>
                <a:tab pos="4572000" algn="r"/>
              </a:tabLst>
              <a:defRPr/>
            </a:lvl1pPr>
          </a:lstStyle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Item Name	7.99</a:t>
            </a:r>
          </a:p>
          <a:p>
            <a:pPr lvl="0"/>
            <a:r>
              <a:rPr lang="en-US" dirty="0"/>
              <a:t>Item Name	11.99</a:t>
            </a:r>
          </a:p>
          <a:p>
            <a:pPr lvl="0"/>
            <a:r>
              <a:rPr lang="en-US" dirty="0"/>
              <a:t>Item Name	11.99</a:t>
            </a:r>
          </a:p>
        </p:txBody>
      </p:sp>
      <p:sp>
        <p:nvSpPr>
          <p:cNvPr id="79" name="Text Placeholder 73">
            <a:extLst>
              <a:ext uri="{FF2B5EF4-FFF2-40B4-BE49-F238E27FC236}">
                <a16:creationId xmlns:a16="http://schemas.microsoft.com/office/drawing/2014/main" id="{E411ACEC-4C34-B9C6-A12A-F84070D7407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39153" y="3541326"/>
            <a:ext cx="4800600" cy="951410"/>
          </a:xfrm>
        </p:spPr>
        <p:txBody>
          <a:bodyPr/>
          <a:lstStyle>
            <a:lvl1pPr marL="0" indent="0">
              <a:tabLst>
                <a:tab pos="4572000" algn="r"/>
              </a:tabLst>
              <a:defRPr/>
            </a:lvl1pPr>
          </a:lstStyle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Item Name	7.99</a:t>
            </a:r>
          </a:p>
          <a:p>
            <a:pPr lvl="0"/>
            <a:r>
              <a:rPr lang="en-US" dirty="0"/>
              <a:t>Item Name	11.99</a:t>
            </a:r>
          </a:p>
          <a:p>
            <a:pPr lvl="0"/>
            <a:r>
              <a:rPr lang="en-US" dirty="0"/>
              <a:t>Item Name	11.99</a:t>
            </a:r>
          </a:p>
        </p:txBody>
      </p:sp>
      <p:sp>
        <p:nvSpPr>
          <p:cNvPr id="80" name="Text Placeholder 73">
            <a:extLst>
              <a:ext uri="{FF2B5EF4-FFF2-40B4-BE49-F238E27FC236}">
                <a16:creationId xmlns:a16="http://schemas.microsoft.com/office/drawing/2014/main" id="{F0409D10-3D25-1863-55C5-B161756499B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30940" y="2068384"/>
            <a:ext cx="2271009" cy="2516315"/>
          </a:xfrm>
        </p:spPr>
        <p:txBody>
          <a:bodyPr anchor="ctr">
            <a:noAutofit/>
          </a:bodyPr>
          <a:lstStyle>
            <a:lvl1pPr marL="0" marR="0" indent="0" algn="ctr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112963" algn="r"/>
              </a:tabLst>
              <a:defRPr/>
            </a:lvl1pPr>
          </a:lstStyle>
          <a:p>
            <a:pPr lvl="0"/>
            <a:endParaRPr lang="en-US" dirty="0"/>
          </a:p>
          <a:p>
            <a:pPr lvl="0"/>
            <a:r>
              <a:rPr lang="en-US" dirty="0"/>
              <a:t>DELI SPECIAL</a:t>
            </a:r>
          </a:p>
          <a:p>
            <a:pPr lvl="0"/>
            <a:r>
              <a:rPr lang="en-US" dirty="0"/>
              <a:t>Item Name</a:t>
            </a:r>
          </a:p>
          <a:p>
            <a:pPr lvl="0"/>
            <a:r>
              <a:rPr lang="en-US" dirty="0"/>
              <a:t>7.99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GRILL SPECIAL</a:t>
            </a:r>
          </a:p>
          <a:p>
            <a:pPr lvl="0"/>
            <a:r>
              <a:rPr lang="en-US" dirty="0"/>
              <a:t>Item Name</a:t>
            </a:r>
          </a:p>
          <a:p>
            <a:pPr lvl="0"/>
            <a:r>
              <a:rPr lang="en-US" dirty="0"/>
              <a:t>7.99</a:t>
            </a:r>
          </a:p>
        </p:txBody>
      </p:sp>
      <p:sp>
        <p:nvSpPr>
          <p:cNvPr id="2" name="Text Placeholder 73">
            <a:extLst>
              <a:ext uri="{FF2B5EF4-FFF2-40B4-BE49-F238E27FC236}">
                <a16:creationId xmlns:a16="http://schemas.microsoft.com/office/drawing/2014/main" id="{6871AD16-871D-296F-6FB3-91338F95C36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0939" y="5044407"/>
            <a:ext cx="2271009" cy="3721841"/>
          </a:xfrm>
        </p:spPr>
        <p:txBody>
          <a:bodyPr anchor="ctr">
            <a:noAutofit/>
          </a:bodyPr>
          <a:lstStyle>
            <a:lvl1pPr marL="0" marR="0" indent="0" algn="ctr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112963" algn="r"/>
              </a:tabLst>
              <a:defRPr/>
            </a:lvl1pPr>
          </a:lstStyle>
          <a:p>
            <a:pPr lvl="0"/>
            <a:r>
              <a:rPr lang="en-US" dirty="0"/>
              <a:t>MONDAY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TUESDAY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WEDNESDAY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THURSDAY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FRIDAY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E82798D-40AB-DC5C-EBAD-8ED9459BE6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92100" y="9342500"/>
            <a:ext cx="152945" cy="152945"/>
          </a:xfrm>
          <a:prstGeom prst="rect">
            <a:avLst/>
          </a:prstGeom>
        </p:spPr>
      </p:pic>
      <p:sp>
        <p:nvSpPr>
          <p:cNvPr id="6" name="Text Placeholder 70">
            <a:extLst>
              <a:ext uri="{FF2B5EF4-FFF2-40B4-BE49-F238E27FC236}">
                <a16:creationId xmlns:a16="http://schemas.microsoft.com/office/drawing/2014/main" id="{81D97DD4-E616-2409-0DD6-BB0B317B0E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44813" y="9337060"/>
            <a:ext cx="3376612" cy="152400"/>
          </a:xfrm>
        </p:spPr>
        <p:txBody>
          <a:bodyPr wrap="none" lIns="45720" tIns="0" rIns="0" bIns="0">
            <a:noAutofit/>
          </a:bodyPr>
          <a:lstStyle>
            <a:lvl1pPr>
              <a:defRPr normalizeH="0" baseline="0"/>
            </a:lvl1pPr>
          </a:lstStyle>
          <a:p>
            <a:pPr lvl="0"/>
            <a:r>
              <a:rPr lang="en-US" dirty="0" err="1"/>
              <a:t>eurestcafecompass-usa.com</a:t>
            </a:r>
            <a:r>
              <a:rPr lang="en-US" dirty="0"/>
              <a:t>/</a:t>
            </a:r>
            <a:r>
              <a:rPr lang="en-US" dirty="0" err="1"/>
              <a:t>xyzmarketplace</a:t>
            </a:r>
            <a:endParaRPr lang="en-US" dirty="0"/>
          </a:p>
        </p:txBody>
      </p:sp>
      <p:sp>
        <p:nvSpPr>
          <p:cNvPr id="7" name="Text Placeholder 70">
            <a:extLst>
              <a:ext uri="{FF2B5EF4-FFF2-40B4-BE49-F238E27FC236}">
                <a16:creationId xmlns:a16="http://schemas.microsoft.com/office/drawing/2014/main" id="{BE1836B3-4D84-5F8E-1C95-31F08816F3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52243" y="9551001"/>
            <a:ext cx="3998840" cy="152400"/>
          </a:xfrm>
        </p:spPr>
        <p:txBody>
          <a:bodyPr wrap="none" lIns="45720" tIns="0" rIns="0" bIns="0">
            <a:noAutofit/>
          </a:bodyPr>
          <a:lstStyle>
            <a:lvl1pPr>
              <a:defRPr normalizeH="0" baseline="0"/>
            </a:lvl1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r>
              <a:rPr lang="en-US" dirty="0"/>
              <a:t> I 000.000.000 I first.lastname@compass-usa.com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B5362C-81A1-9B4E-8343-AB03F3CEA7F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28516" t="22483" r="28346" b="26140"/>
          <a:stretch>
            <a:fillRect/>
          </a:stretch>
        </p:blipFill>
        <p:spPr>
          <a:xfrm>
            <a:off x="2790998" y="9537212"/>
            <a:ext cx="152945" cy="18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19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ffee Bar w/ Deli 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E979CAF7-1E1F-9ECE-6D3E-B04CB2647E2F}"/>
              </a:ext>
            </a:extLst>
          </p:cNvPr>
          <p:cNvSpPr/>
          <p:nvPr userDrawn="1"/>
        </p:nvSpPr>
        <p:spPr>
          <a:xfrm>
            <a:off x="230940" y="8766248"/>
            <a:ext cx="2271009" cy="10598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2EF8E18-9B84-453B-5D4C-802392CEDE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0060" y="684755"/>
            <a:ext cx="2400319" cy="60439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53E198B-E4DC-1BBF-9157-71A40D2648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0923" y="417571"/>
            <a:ext cx="2054961" cy="101884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84B40A-93C1-FFC5-A5F2-8AD3F9DEAB8F}"/>
              </a:ext>
            </a:extLst>
          </p:cNvPr>
          <p:cNvCxnSpPr/>
          <p:nvPr userDrawn="1"/>
        </p:nvCxnSpPr>
        <p:spPr>
          <a:xfrm>
            <a:off x="4645864" y="1054408"/>
            <a:ext cx="28941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3E4623-4695-8A12-71D3-879A8475DEF7}"/>
              </a:ext>
            </a:extLst>
          </p:cNvPr>
          <p:cNvCxnSpPr>
            <a:cxnSpLocks/>
          </p:cNvCxnSpPr>
          <p:nvPr userDrawn="1"/>
        </p:nvCxnSpPr>
        <p:spPr>
          <a:xfrm>
            <a:off x="3886200" y="1356710"/>
            <a:ext cx="365385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193F2C6D-C78E-92AD-6FD1-3DB6907C9ED5}"/>
              </a:ext>
            </a:extLst>
          </p:cNvPr>
          <p:cNvSpPr/>
          <p:nvPr userDrawn="1"/>
        </p:nvSpPr>
        <p:spPr>
          <a:xfrm>
            <a:off x="2743200" y="1913986"/>
            <a:ext cx="4796852" cy="21409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9848D99-0179-A5D6-A196-D205583671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8930" y="1609186"/>
            <a:ext cx="495300" cy="3048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52B8FDA-C66F-6FB6-53C7-5DEA0E918738}"/>
              </a:ext>
            </a:extLst>
          </p:cNvPr>
          <p:cNvSpPr/>
          <p:nvPr userDrawn="1"/>
        </p:nvSpPr>
        <p:spPr>
          <a:xfrm>
            <a:off x="232348" y="1611442"/>
            <a:ext cx="2271009" cy="821460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AD7C9631-06ED-64A3-4C1E-3F2D5530A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0046" y="284814"/>
            <a:ext cx="3800006" cy="212320"/>
          </a:xfrm>
        </p:spPr>
        <p:txBody>
          <a:bodyPr lIns="0" tIns="0" rIns="0" bIns="0" anchor="ctr" anchorCtr="0">
            <a:noAutofit/>
          </a:bodyPr>
          <a:lstStyle>
            <a:lvl1pPr algn="r">
              <a:defRPr cap="all" baseline="0"/>
            </a:lvl1pPr>
          </a:lstStyle>
          <a:p>
            <a:r>
              <a:rPr lang="en-US" dirty="0"/>
              <a:t>XYZ MARKETPLACE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81B8BA2-87E1-E36C-C56A-1DDA9C1321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9250" y="496888"/>
            <a:ext cx="3381375" cy="557212"/>
          </a:xfrm>
        </p:spPr>
        <p:txBody>
          <a:bodyPr rIns="0">
            <a:noAutofit/>
          </a:bodyPr>
          <a:lstStyle>
            <a:lvl1pPr algn="r">
              <a:defRPr sz="1400"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Monday – Friday | 00:00 am – 00:00 pm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4513795-FF7E-87E5-CBEB-C07B27B07A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3200" y="1681631"/>
            <a:ext cx="3949908" cy="270842"/>
          </a:xfrm>
        </p:spPr>
        <p:txBody>
          <a:bodyPr lIns="0" tIns="0" rIns="0" bIns="0" anchor="b" anchorCtr="0">
            <a:noAutofit/>
          </a:bodyPr>
          <a:lstStyle>
            <a:lvl1pPr>
              <a:defRPr sz="20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Breakfast specials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52AF861-8407-CC4A-67C3-F3DAF979A2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1775" y="1609725"/>
            <a:ext cx="2271713" cy="749866"/>
          </a:xfrm>
          <a:solidFill>
            <a:schemeClr val="tx2"/>
          </a:solidFill>
        </p:spPr>
        <p:txBody>
          <a:bodyPr lIns="45720" rIns="45720" anchor="ctr">
            <a:noAutofit/>
          </a:bodyPr>
          <a:lstStyle>
            <a:lvl1pPr algn="ctr">
              <a:defRPr sz="20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BARISTA’S PICK</a:t>
            </a:r>
          </a:p>
          <a:p>
            <a:pPr lvl="0"/>
            <a:r>
              <a:rPr lang="en-US" dirty="0"/>
              <a:t>- KARLA -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D294B59C-65FE-CA12-444E-99D5203D2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644" y="4584700"/>
            <a:ext cx="2271713" cy="444500"/>
          </a:xfrm>
          <a:solidFill>
            <a:schemeClr val="tx2"/>
          </a:solidFill>
        </p:spPr>
        <p:txBody>
          <a:bodyPr lIns="45720" rIns="45720" anchor="ctr"/>
          <a:lstStyle>
            <a:lvl1pPr algn="ctr">
              <a:defRPr sz="20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Soups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DFF7749-F2D0-ADE5-E423-E6FDBBC13D6F}"/>
              </a:ext>
            </a:extLst>
          </p:cNvPr>
          <p:cNvGrpSpPr/>
          <p:nvPr userDrawn="1"/>
        </p:nvGrpSpPr>
        <p:grpSpPr>
          <a:xfrm>
            <a:off x="2740025" y="9014527"/>
            <a:ext cx="2111375" cy="257149"/>
            <a:chOff x="2740025" y="9014527"/>
            <a:chExt cx="2111375" cy="257149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5D0C34CC-FC3F-E01D-C7A4-5D6C4AF8D6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40025" y="9067957"/>
              <a:ext cx="1699400" cy="152946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8F0103BA-46BB-0ED4-034D-8E9530E78D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91391" y="9014527"/>
              <a:ext cx="360009" cy="257149"/>
            </a:xfrm>
            <a:prstGeom prst="rect">
              <a:avLst/>
            </a:prstGeom>
          </p:spPr>
        </p:pic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115157C-54A9-91A9-D9AF-8BB6C961C4BB}"/>
              </a:ext>
            </a:extLst>
          </p:cNvPr>
          <p:cNvCxnSpPr>
            <a:cxnSpLocks/>
          </p:cNvCxnSpPr>
          <p:nvPr userDrawn="1"/>
        </p:nvCxnSpPr>
        <p:spPr>
          <a:xfrm>
            <a:off x="4887798" y="9154536"/>
            <a:ext cx="265225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E6467729-7882-49A3-96D6-D45ED17900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40025" y="4609842"/>
            <a:ext cx="1146175" cy="166864"/>
          </a:xfrm>
        </p:spPr>
        <p:txBody>
          <a:bodyPr wrap="none" lIns="0" tIns="0" rIns="0" bIns="0" anchor="ctr">
            <a:noAutofit/>
          </a:bodyPr>
          <a:lstStyle>
            <a:lvl1pPr>
              <a:defRPr sz="1600" b="1" cap="all" baseline="0"/>
            </a:lvl1pPr>
          </a:lstStyle>
          <a:p>
            <a:pPr lvl="0"/>
            <a:r>
              <a:rPr lang="en-US" dirty="0"/>
              <a:t>SANDWICHES</a:t>
            </a:r>
          </a:p>
        </p:txBody>
      </p:sp>
      <p:sp>
        <p:nvSpPr>
          <p:cNvPr id="47" name="Text Placeholder 41">
            <a:extLst>
              <a:ext uri="{FF2B5EF4-FFF2-40B4-BE49-F238E27FC236}">
                <a16:creationId xmlns:a16="http://schemas.microsoft.com/office/drawing/2014/main" id="{3D821ADD-C987-18DC-2306-8A3BDACEF0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40025" y="6743456"/>
            <a:ext cx="1146175" cy="166864"/>
          </a:xfrm>
        </p:spPr>
        <p:txBody>
          <a:bodyPr wrap="none" lIns="0" tIns="0" rIns="0" bIns="0" anchor="ctr"/>
          <a:lstStyle>
            <a:lvl1pPr>
              <a:defRPr sz="1600" b="1" cap="all" baseline="0"/>
            </a:lvl1pPr>
          </a:lstStyle>
          <a:p>
            <a:pPr lvl="0"/>
            <a:r>
              <a:rPr lang="en-US" dirty="0"/>
              <a:t>SALADS</a:t>
            </a:r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7CBA8E65-5A8F-DE03-1D9F-7DA43588F4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92100" y="9371814"/>
            <a:ext cx="152945" cy="152945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1FFC0CF9-C733-ED22-9A81-F02CF9268C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92100" y="9603125"/>
            <a:ext cx="152945" cy="152945"/>
          </a:xfrm>
          <a:prstGeom prst="rect">
            <a:avLst/>
          </a:prstGeom>
        </p:spPr>
      </p:pic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44582F26-7395-F51B-777F-127F9E13CD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86200" y="1054100"/>
            <a:ext cx="3654425" cy="303213"/>
          </a:xfrm>
        </p:spPr>
        <p:txBody>
          <a:bodyPr lIns="0" tIns="0" rIns="0" bIns="0" anchor="ctr">
            <a:noAutofit/>
          </a:bodyPr>
          <a:lstStyle>
            <a:lvl1pPr algn="r">
              <a:defRPr sz="1800" b="1" cap="all" baseline="0"/>
            </a:lvl1pPr>
          </a:lstStyle>
          <a:p>
            <a:pPr lvl="0"/>
            <a:r>
              <a:rPr lang="en-US" dirty="0"/>
              <a:t>Week of September 00</a:t>
            </a:r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81CBF0C4-AD6C-B1E5-9542-DB58B17238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44813" y="9372600"/>
            <a:ext cx="3376612" cy="152400"/>
          </a:xfrm>
        </p:spPr>
        <p:txBody>
          <a:bodyPr wrap="none" lIns="45720" tIns="0" rIns="0" bIns="0"/>
          <a:lstStyle>
            <a:lvl1pPr>
              <a:defRPr normalizeH="0" baseline="0"/>
            </a:lvl1pPr>
          </a:lstStyle>
          <a:p>
            <a:pPr lvl="0"/>
            <a:r>
              <a:rPr lang="en-US" dirty="0" err="1"/>
              <a:t>xyzmarketplace_dining</a:t>
            </a:r>
            <a:endParaRPr lang="en-US" dirty="0"/>
          </a:p>
        </p:txBody>
      </p:sp>
      <p:sp>
        <p:nvSpPr>
          <p:cNvPr id="72" name="Text Placeholder 70">
            <a:extLst>
              <a:ext uri="{FF2B5EF4-FFF2-40B4-BE49-F238E27FC236}">
                <a16:creationId xmlns:a16="http://schemas.microsoft.com/office/drawing/2014/main" id="{A2262DB6-6536-2787-9B32-57AB454A33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44813" y="9603670"/>
            <a:ext cx="3376612" cy="152400"/>
          </a:xfrm>
        </p:spPr>
        <p:txBody>
          <a:bodyPr wrap="none" lIns="45720" tIns="0" rIns="0" bIns="0">
            <a:noAutofit/>
          </a:bodyPr>
          <a:lstStyle>
            <a:lvl1pPr>
              <a:defRPr normalizeH="0" baseline="0"/>
            </a:lvl1pPr>
          </a:lstStyle>
          <a:p>
            <a:pPr lvl="0"/>
            <a:r>
              <a:rPr lang="en-US" dirty="0" err="1"/>
              <a:t>eurestcafecompass-usa.com</a:t>
            </a:r>
            <a:r>
              <a:rPr lang="en-US" dirty="0"/>
              <a:t>/</a:t>
            </a:r>
            <a:r>
              <a:rPr lang="en-US" dirty="0" err="1"/>
              <a:t>xyzmarketplace</a:t>
            </a:r>
            <a:endParaRPr lang="en-US" dirty="0"/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774F09E7-26A7-5D3A-28E4-321CC7439D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9153" y="1944619"/>
            <a:ext cx="4800600" cy="2096333"/>
          </a:xfrm>
        </p:spPr>
        <p:txBody>
          <a:bodyPr/>
          <a:lstStyle>
            <a:lvl1pPr marL="0" marR="0" indent="0" algn="l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4572000" algn="r"/>
              </a:tabLst>
              <a:defRPr sz="1400"/>
            </a:lvl1pPr>
          </a:lstStyle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4.99</a:t>
            </a:r>
          </a:p>
          <a:p>
            <a:pPr lvl="0"/>
            <a:r>
              <a:rPr lang="en-US" dirty="0"/>
              <a:t>Item Name	4.99</a:t>
            </a:r>
          </a:p>
          <a:p>
            <a:pPr lvl="0"/>
            <a:r>
              <a:rPr lang="en-US" dirty="0"/>
              <a:t>Item Name	5.99</a:t>
            </a:r>
          </a:p>
          <a:p>
            <a:pPr marL="0" marR="0" lvl="0" indent="0" algn="l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572000" algn="r"/>
              </a:tabLst>
              <a:defRPr/>
            </a:pPr>
            <a:r>
              <a:rPr lang="en-US" dirty="0"/>
              <a:t>Item Name	5.99</a:t>
            </a:r>
          </a:p>
        </p:txBody>
      </p:sp>
      <p:sp>
        <p:nvSpPr>
          <p:cNvPr id="76" name="Text Placeholder 73">
            <a:extLst>
              <a:ext uri="{FF2B5EF4-FFF2-40B4-BE49-F238E27FC236}">
                <a16:creationId xmlns:a16="http://schemas.microsoft.com/office/drawing/2014/main" id="{4D9B4CC4-431C-3E32-E3B0-3E5FD846BDC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739153" y="6933440"/>
            <a:ext cx="4800600" cy="1844208"/>
          </a:xfrm>
        </p:spPr>
        <p:txBody>
          <a:bodyPr>
            <a:noAutofit/>
          </a:bodyPr>
          <a:lstStyle>
            <a:lvl1pPr marL="0" indent="0">
              <a:spcAft>
                <a:spcPts val="600"/>
              </a:spcAft>
              <a:tabLst>
                <a:tab pos="4572000" algn="r"/>
              </a:tabLst>
              <a:defRPr sz="1400"/>
            </a:lvl1pPr>
          </a:lstStyle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Item Name	7.99</a:t>
            </a:r>
          </a:p>
          <a:p>
            <a:pPr lvl="0"/>
            <a:r>
              <a:rPr lang="en-US" dirty="0"/>
              <a:t>Item Name	11.99</a:t>
            </a:r>
          </a:p>
          <a:p>
            <a:pPr lvl="0"/>
            <a:r>
              <a:rPr lang="en-US" dirty="0"/>
              <a:t>Item Name	11.99</a:t>
            </a:r>
          </a:p>
        </p:txBody>
      </p:sp>
      <p:sp>
        <p:nvSpPr>
          <p:cNvPr id="79" name="Text Placeholder 73">
            <a:extLst>
              <a:ext uri="{FF2B5EF4-FFF2-40B4-BE49-F238E27FC236}">
                <a16:creationId xmlns:a16="http://schemas.microsoft.com/office/drawing/2014/main" id="{E411ACEC-4C34-B9C6-A12A-F84070D7407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39153" y="4796762"/>
            <a:ext cx="4800600" cy="1847272"/>
          </a:xfrm>
        </p:spPr>
        <p:txBody>
          <a:bodyPr/>
          <a:lstStyle>
            <a:lvl1pPr marL="0" indent="0">
              <a:spcAft>
                <a:spcPts val="600"/>
              </a:spcAft>
              <a:tabLst>
                <a:tab pos="4572000" algn="r"/>
              </a:tabLst>
              <a:defRPr sz="1400"/>
            </a:lvl1pPr>
          </a:lstStyle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Item Name	7.99</a:t>
            </a:r>
          </a:p>
          <a:p>
            <a:pPr lvl="0"/>
            <a:r>
              <a:rPr lang="en-US" dirty="0"/>
              <a:t>Item Name	11.99</a:t>
            </a:r>
          </a:p>
          <a:p>
            <a:pPr lvl="0"/>
            <a:r>
              <a:rPr lang="en-US" dirty="0"/>
              <a:t>Item Name	11.99</a:t>
            </a:r>
          </a:p>
        </p:txBody>
      </p:sp>
      <p:sp>
        <p:nvSpPr>
          <p:cNvPr id="80" name="Text Placeholder 73">
            <a:extLst>
              <a:ext uri="{FF2B5EF4-FFF2-40B4-BE49-F238E27FC236}">
                <a16:creationId xmlns:a16="http://schemas.microsoft.com/office/drawing/2014/main" id="{F0409D10-3D25-1863-55C5-B161756499B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0940" y="2374798"/>
            <a:ext cx="2271009" cy="2209901"/>
          </a:xfrm>
        </p:spPr>
        <p:txBody>
          <a:bodyPr anchor="ctr">
            <a:noAutofit/>
          </a:bodyPr>
          <a:lstStyle>
            <a:lvl1pPr marL="0" marR="0" indent="0" algn="ctr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>
                <a:tab pos="2112963" algn="r"/>
              </a:tabLst>
              <a:defRPr sz="1400"/>
            </a:lvl1pPr>
          </a:lstStyle>
          <a:p>
            <a:pPr lvl="0"/>
            <a:r>
              <a:rPr lang="en-US" dirty="0"/>
              <a:t>Iced Vanilla </a:t>
            </a:r>
            <a:br>
              <a:rPr lang="en-US" dirty="0"/>
            </a:br>
            <a:r>
              <a:rPr lang="en-US" dirty="0"/>
              <a:t>Chai Latte with </a:t>
            </a:r>
            <a:br>
              <a:rPr lang="en-US" dirty="0"/>
            </a:br>
            <a:r>
              <a:rPr lang="en-US" dirty="0"/>
              <a:t>an extra shot </a:t>
            </a:r>
            <a:br>
              <a:rPr lang="en-US" dirty="0"/>
            </a:br>
            <a:r>
              <a:rPr lang="en-US" dirty="0"/>
              <a:t>of espresso</a:t>
            </a:r>
          </a:p>
          <a:p>
            <a:pPr lvl="0"/>
            <a:r>
              <a:rPr lang="en-US" dirty="0"/>
              <a:t>4.00</a:t>
            </a:r>
          </a:p>
        </p:txBody>
      </p:sp>
      <p:sp>
        <p:nvSpPr>
          <p:cNvPr id="2" name="Text Placeholder 73">
            <a:extLst>
              <a:ext uri="{FF2B5EF4-FFF2-40B4-BE49-F238E27FC236}">
                <a16:creationId xmlns:a16="http://schemas.microsoft.com/office/drawing/2014/main" id="{6871AD16-871D-296F-6FB3-91338F95C36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0939" y="5044407"/>
            <a:ext cx="2271009" cy="3721841"/>
          </a:xfrm>
        </p:spPr>
        <p:txBody>
          <a:bodyPr anchor="ctr">
            <a:noAutofit/>
          </a:bodyPr>
          <a:lstStyle>
            <a:lvl1pPr marL="0" marR="0" indent="0" algn="ctr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112963" algn="r"/>
              </a:tabLst>
              <a:defRPr sz="1400"/>
            </a:lvl1pPr>
          </a:lstStyle>
          <a:p>
            <a:pPr lvl="0"/>
            <a:r>
              <a:rPr lang="en-US" dirty="0"/>
              <a:t>MONDAY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TUESDAY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WEDNESDAY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THURSDAY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r>
              <a:rPr lang="en-US" dirty="0"/>
              <a:t>FRIDAY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</p:txBody>
      </p:sp>
    </p:spTree>
    <p:extLst>
      <p:ext uri="{BB962C8B-B14F-4D97-AF65-F5344CB8AC3E}">
        <p14:creationId xmlns:p14="http://schemas.microsoft.com/office/powerpoint/2010/main" val="353468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ekly Spe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E979CAF7-1E1F-9ECE-6D3E-B04CB2647E2F}"/>
              </a:ext>
            </a:extLst>
          </p:cNvPr>
          <p:cNvSpPr/>
          <p:nvPr userDrawn="1"/>
        </p:nvSpPr>
        <p:spPr>
          <a:xfrm>
            <a:off x="230940" y="8766248"/>
            <a:ext cx="2271009" cy="10598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2EF8E18-9B84-453B-5D4C-802392CEDE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0060" y="684755"/>
            <a:ext cx="2400319" cy="60439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53E198B-E4DC-1BBF-9157-71A40D2648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0923" y="417571"/>
            <a:ext cx="2054961" cy="101884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784B40A-93C1-FFC5-A5F2-8AD3F9DEAB8F}"/>
              </a:ext>
            </a:extLst>
          </p:cNvPr>
          <p:cNvCxnSpPr/>
          <p:nvPr userDrawn="1"/>
        </p:nvCxnSpPr>
        <p:spPr>
          <a:xfrm>
            <a:off x="4645864" y="1054408"/>
            <a:ext cx="289418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13E4623-4695-8A12-71D3-879A8475DEF7}"/>
              </a:ext>
            </a:extLst>
          </p:cNvPr>
          <p:cNvCxnSpPr>
            <a:cxnSpLocks/>
          </p:cNvCxnSpPr>
          <p:nvPr userDrawn="1"/>
        </p:nvCxnSpPr>
        <p:spPr>
          <a:xfrm>
            <a:off x="3886200" y="1356710"/>
            <a:ext cx="365385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193F2C6D-C78E-92AD-6FD1-3DB6907C9ED5}"/>
              </a:ext>
            </a:extLst>
          </p:cNvPr>
          <p:cNvSpPr/>
          <p:nvPr userDrawn="1"/>
        </p:nvSpPr>
        <p:spPr>
          <a:xfrm>
            <a:off x="2743200" y="1913986"/>
            <a:ext cx="4796852" cy="12789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9848D99-0179-A5D6-A196-D205583671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8930" y="1609186"/>
            <a:ext cx="495300" cy="3048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52B8FDA-C66F-6FB6-53C7-5DEA0E918738}"/>
              </a:ext>
            </a:extLst>
          </p:cNvPr>
          <p:cNvSpPr/>
          <p:nvPr userDrawn="1"/>
        </p:nvSpPr>
        <p:spPr>
          <a:xfrm>
            <a:off x="232348" y="1611442"/>
            <a:ext cx="2271009" cy="821460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AD7C9631-06ED-64A3-4C1E-3F2D5530A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0046" y="284814"/>
            <a:ext cx="3800006" cy="212320"/>
          </a:xfrm>
        </p:spPr>
        <p:txBody>
          <a:bodyPr lIns="0" tIns="0" rIns="0" bIns="0" anchor="ctr" anchorCtr="0">
            <a:noAutofit/>
          </a:bodyPr>
          <a:lstStyle>
            <a:lvl1pPr algn="r">
              <a:defRPr cap="all" baseline="0"/>
            </a:lvl1pPr>
          </a:lstStyle>
          <a:p>
            <a:r>
              <a:rPr lang="en-US" dirty="0"/>
              <a:t>XYZ MARKETPLACE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81B8BA2-87E1-E36C-C56A-1DDA9C1321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9250" y="496888"/>
            <a:ext cx="3381375" cy="557212"/>
          </a:xfrm>
        </p:spPr>
        <p:txBody>
          <a:bodyPr rIns="0">
            <a:noAutofit/>
          </a:bodyPr>
          <a:lstStyle>
            <a:lvl1pPr algn="r">
              <a:defRPr sz="1400"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Monday – Friday | 00:00 am – 00:00 pm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4513795-FF7E-87E5-CBEB-C07B27B07A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3200" y="1681631"/>
            <a:ext cx="3949908" cy="270842"/>
          </a:xfrm>
        </p:spPr>
        <p:txBody>
          <a:bodyPr lIns="0" tIns="0" rIns="0" bIns="0" anchor="b" anchorCtr="0">
            <a:noAutofit/>
          </a:bodyPr>
          <a:lstStyle>
            <a:lvl1pPr>
              <a:defRPr sz="2000"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RISE &amp; SHINE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52AF861-8407-CC4A-67C3-F3DAF979A2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1775" y="1609725"/>
            <a:ext cx="2271713" cy="444500"/>
          </a:xfrm>
          <a:solidFill>
            <a:schemeClr val="tx2"/>
          </a:solidFill>
        </p:spPr>
        <p:txBody>
          <a:bodyPr lIns="45720" rIns="45720" anchor="ctr">
            <a:noAutofit/>
          </a:bodyPr>
          <a:lstStyle>
            <a:lvl1pPr algn="ctr">
              <a:defRPr sz="20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What’s Happening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D294B59C-65FE-CA12-444E-99D5203D2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644" y="4584700"/>
            <a:ext cx="2271713" cy="444500"/>
          </a:xfrm>
          <a:solidFill>
            <a:schemeClr val="tx2"/>
          </a:solidFill>
        </p:spPr>
        <p:txBody>
          <a:bodyPr lIns="45720" rIns="45720" anchor="ctr"/>
          <a:lstStyle>
            <a:lvl1pPr algn="ctr">
              <a:defRPr sz="20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Soups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DFF7749-F2D0-ADE5-E423-E6FDBBC13D6F}"/>
              </a:ext>
            </a:extLst>
          </p:cNvPr>
          <p:cNvGrpSpPr/>
          <p:nvPr userDrawn="1"/>
        </p:nvGrpSpPr>
        <p:grpSpPr>
          <a:xfrm>
            <a:off x="2740025" y="9014527"/>
            <a:ext cx="2111375" cy="257149"/>
            <a:chOff x="2740025" y="9014527"/>
            <a:chExt cx="2111375" cy="257149"/>
          </a:xfrm>
        </p:grpSpPr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5D0C34CC-FC3F-E01D-C7A4-5D6C4AF8D6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740025" y="9067957"/>
              <a:ext cx="1699400" cy="152946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8F0103BA-46BB-0ED4-034D-8E9530E78D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91391" y="9014527"/>
              <a:ext cx="360009" cy="257149"/>
            </a:xfrm>
            <a:prstGeom prst="rect">
              <a:avLst/>
            </a:prstGeom>
          </p:spPr>
        </p:pic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115157C-54A9-91A9-D9AF-8BB6C961C4BB}"/>
              </a:ext>
            </a:extLst>
          </p:cNvPr>
          <p:cNvCxnSpPr>
            <a:cxnSpLocks/>
          </p:cNvCxnSpPr>
          <p:nvPr userDrawn="1"/>
        </p:nvCxnSpPr>
        <p:spPr>
          <a:xfrm>
            <a:off x="4887798" y="9154536"/>
            <a:ext cx="265225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E6467729-7882-49A3-96D6-D45ED17900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40025" y="3425286"/>
            <a:ext cx="1146175" cy="166864"/>
          </a:xfrm>
        </p:spPr>
        <p:txBody>
          <a:bodyPr wrap="none" lIns="0" tIns="0" rIns="0" bIns="0" anchor="ctr">
            <a:noAutofit/>
          </a:bodyPr>
          <a:lstStyle>
            <a:lvl1pPr>
              <a:defRPr sz="1600" b="1" cap="all" baseline="0"/>
            </a:lvl1pPr>
          </a:lstStyle>
          <a:p>
            <a:pPr lvl="0"/>
            <a:r>
              <a:rPr lang="en-US" dirty="0" err="1"/>
              <a:t>FLame</a:t>
            </a:r>
            <a:endParaRPr lang="en-US" dirty="0"/>
          </a:p>
        </p:txBody>
      </p:sp>
      <p:sp>
        <p:nvSpPr>
          <p:cNvPr id="44" name="Text Placeholder 41">
            <a:extLst>
              <a:ext uri="{FF2B5EF4-FFF2-40B4-BE49-F238E27FC236}">
                <a16:creationId xmlns:a16="http://schemas.microsoft.com/office/drawing/2014/main" id="{84AE0591-BD2A-565C-201F-50D8176375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40025" y="4637401"/>
            <a:ext cx="1146175" cy="166864"/>
          </a:xfrm>
        </p:spPr>
        <p:txBody>
          <a:bodyPr wrap="none" lIns="0" tIns="0" rIns="0" bIns="0" anchor="ctr">
            <a:noAutofit/>
          </a:bodyPr>
          <a:lstStyle>
            <a:lvl1pPr>
              <a:defRPr sz="1600" b="1" cap="all" baseline="0"/>
            </a:lvl1pPr>
          </a:lstStyle>
          <a:p>
            <a:pPr lvl="0"/>
            <a:r>
              <a:rPr lang="en-US" dirty="0"/>
              <a:t>B&amp;B</a:t>
            </a:r>
          </a:p>
        </p:txBody>
      </p:sp>
      <p:sp>
        <p:nvSpPr>
          <p:cNvPr id="47" name="Text Placeholder 41">
            <a:extLst>
              <a:ext uri="{FF2B5EF4-FFF2-40B4-BE49-F238E27FC236}">
                <a16:creationId xmlns:a16="http://schemas.microsoft.com/office/drawing/2014/main" id="{3D821ADD-C987-18DC-2306-8A3BDACEF0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40025" y="5849516"/>
            <a:ext cx="1146175" cy="166864"/>
          </a:xfrm>
        </p:spPr>
        <p:txBody>
          <a:bodyPr wrap="none" lIns="0" tIns="0" rIns="0" bIns="0" anchor="ctr"/>
          <a:lstStyle>
            <a:lvl1pPr>
              <a:defRPr sz="1600" b="1" cap="all" baseline="0"/>
            </a:lvl1pPr>
          </a:lstStyle>
          <a:p>
            <a:pPr lvl="0"/>
            <a:r>
              <a:rPr lang="en-US" dirty="0"/>
              <a:t>Create</a:t>
            </a:r>
          </a:p>
        </p:txBody>
      </p:sp>
      <p:sp>
        <p:nvSpPr>
          <p:cNvPr id="51" name="Text Placeholder 41">
            <a:extLst>
              <a:ext uri="{FF2B5EF4-FFF2-40B4-BE49-F238E27FC236}">
                <a16:creationId xmlns:a16="http://schemas.microsoft.com/office/drawing/2014/main" id="{C16B960E-592B-9FCC-1E06-A97DBE5A1F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0025" y="7061631"/>
            <a:ext cx="1146175" cy="166864"/>
          </a:xfrm>
        </p:spPr>
        <p:txBody>
          <a:bodyPr wrap="none" lIns="0" tIns="0" rIns="0" bIns="0" anchor="ctr"/>
          <a:lstStyle>
            <a:lvl1pPr>
              <a:defRPr sz="1600" b="1" cap="all" baseline="0"/>
            </a:lvl1pPr>
          </a:lstStyle>
          <a:p>
            <a:pPr lvl="0"/>
            <a:r>
              <a:rPr lang="en-US" dirty="0"/>
              <a:t>pizza</a:t>
            </a:r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7CBA8E65-5A8F-DE03-1D9F-7DA43588F4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92100" y="9271446"/>
            <a:ext cx="152945" cy="152945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1FFC0CF9-C733-ED22-9A81-F02CF9268C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92100" y="9486029"/>
            <a:ext cx="152945" cy="152945"/>
          </a:xfrm>
          <a:prstGeom prst="rect">
            <a:avLst/>
          </a:prstGeom>
        </p:spPr>
      </p:pic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44582F26-7395-F51B-777F-127F9E13CD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86200" y="1054100"/>
            <a:ext cx="3654425" cy="303213"/>
          </a:xfrm>
        </p:spPr>
        <p:txBody>
          <a:bodyPr lIns="0" tIns="0" rIns="0" bIns="0" anchor="ctr">
            <a:noAutofit/>
          </a:bodyPr>
          <a:lstStyle>
            <a:lvl1pPr algn="r">
              <a:defRPr sz="1800" b="1" cap="all" baseline="0"/>
            </a:lvl1pPr>
          </a:lstStyle>
          <a:p>
            <a:pPr lvl="0"/>
            <a:r>
              <a:rPr lang="en-US" dirty="0"/>
              <a:t>Week of September 00</a:t>
            </a:r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81CBF0C4-AD6C-B1E5-9542-DB58B17238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44813" y="9266656"/>
            <a:ext cx="3376612" cy="152400"/>
          </a:xfrm>
        </p:spPr>
        <p:txBody>
          <a:bodyPr wrap="none" lIns="45720" tIns="0" rIns="0" bIns="0"/>
          <a:lstStyle>
            <a:lvl1pPr>
              <a:defRPr normalizeH="0" baseline="0"/>
            </a:lvl1pPr>
          </a:lstStyle>
          <a:p>
            <a:pPr lvl="0"/>
            <a:r>
              <a:rPr lang="en-US" dirty="0" err="1"/>
              <a:t>xyzmarketplace_dining</a:t>
            </a:r>
            <a:endParaRPr lang="en-US" dirty="0"/>
          </a:p>
        </p:txBody>
      </p:sp>
      <p:sp>
        <p:nvSpPr>
          <p:cNvPr id="72" name="Text Placeholder 70">
            <a:extLst>
              <a:ext uri="{FF2B5EF4-FFF2-40B4-BE49-F238E27FC236}">
                <a16:creationId xmlns:a16="http://schemas.microsoft.com/office/drawing/2014/main" id="{A2262DB6-6536-2787-9B32-57AB454A33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44813" y="9480999"/>
            <a:ext cx="3376612" cy="152400"/>
          </a:xfrm>
        </p:spPr>
        <p:txBody>
          <a:bodyPr wrap="none" lIns="45720" tIns="0" rIns="0" bIns="0">
            <a:noAutofit/>
          </a:bodyPr>
          <a:lstStyle>
            <a:lvl1pPr>
              <a:defRPr normalizeH="0" baseline="0"/>
            </a:lvl1pPr>
          </a:lstStyle>
          <a:p>
            <a:pPr lvl="0"/>
            <a:r>
              <a:rPr lang="en-US" dirty="0" err="1"/>
              <a:t>eurestcafecompass-usa.com</a:t>
            </a:r>
            <a:r>
              <a:rPr lang="en-US" dirty="0"/>
              <a:t>/</a:t>
            </a:r>
            <a:r>
              <a:rPr lang="en-US" dirty="0" err="1"/>
              <a:t>xyzmarketplace</a:t>
            </a:r>
            <a:endParaRPr lang="en-US" dirty="0"/>
          </a:p>
        </p:txBody>
      </p:sp>
      <p:sp>
        <p:nvSpPr>
          <p:cNvPr id="74" name="Text Placeholder 73">
            <a:extLst>
              <a:ext uri="{FF2B5EF4-FFF2-40B4-BE49-F238E27FC236}">
                <a16:creationId xmlns:a16="http://schemas.microsoft.com/office/drawing/2014/main" id="{774F09E7-26A7-5D3A-28E4-321CC7439D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39153" y="1944620"/>
            <a:ext cx="4800600" cy="1257086"/>
          </a:xfrm>
        </p:spPr>
        <p:txBody>
          <a:bodyPr anchor="ctr"/>
          <a:lstStyle>
            <a:lvl1pPr marL="0" marR="0" indent="0" algn="ctr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572000" algn="r"/>
              </a:tabLst>
              <a:defRPr sz="1400"/>
            </a:lvl1pPr>
          </a:lstStyle>
          <a:p>
            <a:pPr lvl="0"/>
            <a:r>
              <a:rPr lang="en-US" dirty="0"/>
              <a:t>BREAKFAST SPECIAL</a:t>
            </a:r>
          </a:p>
          <a:p>
            <a:pPr lvl="0"/>
            <a:r>
              <a:rPr lang="en-US" dirty="0"/>
              <a:t>chorizo &amp; potato breakfast burrito with </a:t>
            </a:r>
            <a:br>
              <a:rPr lang="en-US" dirty="0"/>
            </a:br>
            <a:r>
              <a:rPr lang="en-US" dirty="0"/>
              <a:t>house salsa and sour cream</a:t>
            </a:r>
          </a:p>
          <a:p>
            <a:pPr lvl="0"/>
            <a:r>
              <a:rPr lang="en-US" dirty="0"/>
              <a:t>4.00</a:t>
            </a:r>
          </a:p>
        </p:txBody>
      </p:sp>
      <p:sp>
        <p:nvSpPr>
          <p:cNvPr id="75" name="Text Placeholder 73">
            <a:extLst>
              <a:ext uri="{FF2B5EF4-FFF2-40B4-BE49-F238E27FC236}">
                <a16:creationId xmlns:a16="http://schemas.microsoft.com/office/drawing/2014/main" id="{A68F6576-8564-B0AE-0AEF-04FF10ADC72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40025" y="4818425"/>
            <a:ext cx="4800600" cy="951410"/>
          </a:xfrm>
        </p:spPr>
        <p:txBody>
          <a:bodyPr anchor="ctr"/>
          <a:lstStyle>
            <a:lvl1pPr marL="0" indent="0">
              <a:tabLst>
                <a:tab pos="4572000" algn="r"/>
              </a:tabLst>
              <a:defRPr sz="1400"/>
            </a:lvl1pPr>
          </a:lstStyle>
          <a:p>
            <a:pPr lvl="0"/>
            <a:r>
              <a:rPr lang="en-US" dirty="0"/>
              <a:t>Item Name	3.99</a:t>
            </a:r>
          </a:p>
        </p:txBody>
      </p:sp>
      <p:sp>
        <p:nvSpPr>
          <p:cNvPr id="76" name="Text Placeholder 73">
            <a:extLst>
              <a:ext uri="{FF2B5EF4-FFF2-40B4-BE49-F238E27FC236}">
                <a16:creationId xmlns:a16="http://schemas.microsoft.com/office/drawing/2014/main" id="{4D9B4CC4-431C-3E32-E3B0-3E5FD846BDC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739153" y="6039500"/>
            <a:ext cx="4800600" cy="951410"/>
          </a:xfrm>
        </p:spPr>
        <p:txBody>
          <a:bodyPr anchor="ctr">
            <a:noAutofit/>
          </a:bodyPr>
          <a:lstStyle>
            <a:lvl1pPr marL="0" indent="0">
              <a:tabLst>
                <a:tab pos="4572000" algn="r"/>
              </a:tabLst>
              <a:defRPr sz="1400"/>
            </a:lvl1pPr>
          </a:lstStyle>
          <a:p>
            <a:pPr lvl="0"/>
            <a:r>
              <a:rPr lang="en-US" dirty="0"/>
              <a:t>Item Name	3.99</a:t>
            </a:r>
          </a:p>
        </p:txBody>
      </p:sp>
      <p:sp>
        <p:nvSpPr>
          <p:cNvPr id="77" name="Text Placeholder 73">
            <a:extLst>
              <a:ext uri="{FF2B5EF4-FFF2-40B4-BE49-F238E27FC236}">
                <a16:creationId xmlns:a16="http://schemas.microsoft.com/office/drawing/2014/main" id="{4975E525-78AA-3E6C-F1CC-55EF68C79E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39153" y="7265775"/>
            <a:ext cx="4800600" cy="951410"/>
          </a:xfrm>
        </p:spPr>
        <p:txBody>
          <a:bodyPr anchor="ctr"/>
          <a:lstStyle>
            <a:lvl1pPr marL="0" indent="0">
              <a:tabLst>
                <a:tab pos="4572000" algn="r"/>
              </a:tabLst>
              <a:defRPr sz="1400"/>
            </a:lvl1pPr>
          </a:lstStyle>
          <a:p>
            <a:pPr lvl="0"/>
            <a:r>
              <a:rPr lang="en-US" dirty="0"/>
              <a:t>Item Name	3.99</a:t>
            </a:r>
          </a:p>
        </p:txBody>
      </p:sp>
      <p:sp>
        <p:nvSpPr>
          <p:cNvPr id="79" name="Text Placeholder 73">
            <a:extLst>
              <a:ext uri="{FF2B5EF4-FFF2-40B4-BE49-F238E27FC236}">
                <a16:creationId xmlns:a16="http://schemas.microsoft.com/office/drawing/2014/main" id="{E411ACEC-4C34-B9C6-A12A-F84070D7407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39153" y="3612206"/>
            <a:ext cx="4800600" cy="951410"/>
          </a:xfrm>
        </p:spPr>
        <p:txBody>
          <a:bodyPr anchor="ctr"/>
          <a:lstStyle>
            <a:lvl1pPr marL="0" indent="0">
              <a:tabLst>
                <a:tab pos="4572000" algn="r"/>
              </a:tabLst>
              <a:defRPr sz="1400"/>
            </a:lvl1pPr>
          </a:lstStyle>
          <a:p>
            <a:pPr lvl="0"/>
            <a:r>
              <a:rPr lang="en-US" dirty="0"/>
              <a:t>Item Name	3.99</a:t>
            </a:r>
          </a:p>
        </p:txBody>
      </p:sp>
      <p:sp>
        <p:nvSpPr>
          <p:cNvPr id="80" name="Text Placeholder 73">
            <a:extLst>
              <a:ext uri="{FF2B5EF4-FFF2-40B4-BE49-F238E27FC236}">
                <a16:creationId xmlns:a16="http://schemas.microsoft.com/office/drawing/2014/main" id="{F0409D10-3D25-1863-55C5-B161756499B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0940" y="2068384"/>
            <a:ext cx="2271009" cy="2516315"/>
          </a:xfrm>
        </p:spPr>
        <p:txBody>
          <a:bodyPr anchor="ctr">
            <a:noAutofit/>
          </a:bodyPr>
          <a:lstStyle>
            <a:lvl1pPr marL="0" marR="0" indent="0" algn="ctr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112963" algn="r"/>
              </a:tabLst>
              <a:defRPr sz="1400"/>
            </a:lvl1pPr>
          </a:lstStyle>
          <a:p>
            <a:pPr lvl="0"/>
            <a:r>
              <a:rPr lang="en-US" dirty="0"/>
              <a:t>DELI SPECIAL</a:t>
            </a:r>
          </a:p>
          <a:p>
            <a:pPr lvl="0"/>
            <a:r>
              <a:rPr lang="en-US" dirty="0"/>
              <a:t>Item Name</a:t>
            </a:r>
          </a:p>
          <a:p>
            <a:pPr lvl="0"/>
            <a:r>
              <a:rPr lang="en-US" dirty="0"/>
              <a:t>7.99</a:t>
            </a:r>
          </a:p>
        </p:txBody>
      </p:sp>
      <p:sp>
        <p:nvSpPr>
          <p:cNvPr id="2" name="Text Placeholder 73">
            <a:extLst>
              <a:ext uri="{FF2B5EF4-FFF2-40B4-BE49-F238E27FC236}">
                <a16:creationId xmlns:a16="http://schemas.microsoft.com/office/drawing/2014/main" id="{6871AD16-871D-296F-6FB3-91338F95C36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0939" y="5044407"/>
            <a:ext cx="2271009" cy="3721841"/>
          </a:xfrm>
        </p:spPr>
        <p:txBody>
          <a:bodyPr anchor="ctr">
            <a:noAutofit/>
          </a:bodyPr>
          <a:lstStyle>
            <a:lvl1pPr marL="0" marR="0" indent="0" algn="ctr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112963" algn="r"/>
              </a:tabLst>
              <a:defRPr sz="1400"/>
            </a:lvl1pPr>
          </a:lstStyle>
          <a:p>
            <a:pPr lvl="0"/>
            <a:r>
              <a:rPr lang="en-US" dirty="0"/>
              <a:t>MONDAY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br>
              <a:rPr lang="en-US" dirty="0"/>
            </a:br>
            <a:r>
              <a:rPr lang="en-US" dirty="0"/>
              <a:t>TUESDAY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br>
              <a:rPr lang="en-US" dirty="0"/>
            </a:br>
            <a:r>
              <a:rPr lang="en-US" dirty="0"/>
              <a:t>WEDNESDAY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br>
              <a:rPr lang="en-US" dirty="0"/>
            </a:br>
            <a:r>
              <a:rPr lang="en-US" dirty="0"/>
              <a:t>THURSDAY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  <a:p>
            <a:pPr lvl="0"/>
            <a:br>
              <a:rPr lang="en-US" dirty="0"/>
            </a:br>
            <a:r>
              <a:rPr lang="en-US" dirty="0"/>
              <a:t>FRIDAY</a:t>
            </a:r>
          </a:p>
          <a:p>
            <a:pPr lvl="0"/>
            <a:r>
              <a:rPr lang="en-US" dirty="0"/>
              <a:t>Item Name	3.99</a:t>
            </a:r>
          </a:p>
          <a:p>
            <a:pPr lvl="0"/>
            <a:r>
              <a:rPr lang="en-US" dirty="0"/>
              <a:t>Item Name	6.99</a:t>
            </a:r>
          </a:p>
        </p:txBody>
      </p:sp>
      <p:sp>
        <p:nvSpPr>
          <p:cNvPr id="3" name="Text Placeholder 70">
            <a:extLst>
              <a:ext uri="{FF2B5EF4-FFF2-40B4-BE49-F238E27FC236}">
                <a16:creationId xmlns:a16="http://schemas.microsoft.com/office/drawing/2014/main" id="{E83A54A4-FF7A-33AF-86A5-374D31C0B51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52243" y="9678006"/>
            <a:ext cx="3998840" cy="152400"/>
          </a:xfrm>
        </p:spPr>
        <p:txBody>
          <a:bodyPr wrap="none" lIns="45720" tIns="0" rIns="0" bIns="0">
            <a:noAutofit/>
          </a:bodyPr>
          <a:lstStyle>
            <a:lvl1pPr>
              <a:defRPr normalizeH="0" baseline="0"/>
            </a:lvl1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r>
              <a:rPr lang="en-US" dirty="0"/>
              <a:t> I 000.000.000 I first.lastname@compass-usa.com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D05ED4-3892-B547-9418-8259326F626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28516" t="22483" r="28346" b="26140"/>
          <a:stretch>
            <a:fillRect/>
          </a:stretch>
        </p:blipFill>
        <p:spPr>
          <a:xfrm>
            <a:off x="2779982" y="9650061"/>
            <a:ext cx="164831" cy="19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5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1960880"/>
            <a:ext cx="6703695" cy="5187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B97CF5-3824-9B0E-7F73-F39B5B62D3FA}"/>
              </a:ext>
            </a:extLst>
          </p:cNvPr>
          <p:cNvSpPr/>
          <p:nvPr userDrawn="1"/>
        </p:nvSpPr>
        <p:spPr>
          <a:xfrm>
            <a:off x="3336234" y="-441251"/>
            <a:ext cx="1097280" cy="3827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91440" bIns="0" numCol="1" rtlCol="0" anchor="t"/>
          <a:lstStyle/>
          <a:p>
            <a:pPr algn="l"/>
            <a:endParaRPr lang="en-US" sz="446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446" b="1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LEMONGRASS</a:t>
            </a:r>
          </a:p>
          <a:p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#</a:t>
            </a:r>
            <a:r>
              <a:rPr lang="en-US" sz="574" b="0" i="0" u="none" strike="noStrike" kern="1200" baseline="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ABB95A  </a:t>
            </a:r>
            <a:endParaRPr lang="en-US" sz="574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RGB: 171 185 90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5B45B4-D5ED-FC09-8194-AD15C70028F0}"/>
              </a:ext>
            </a:extLst>
          </p:cNvPr>
          <p:cNvSpPr/>
          <p:nvPr userDrawn="1"/>
        </p:nvSpPr>
        <p:spPr>
          <a:xfrm>
            <a:off x="2224156" y="-441251"/>
            <a:ext cx="1097280" cy="382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91440" bIns="0" numCol="1" rtlCol="0" anchor="t"/>
          <a:lstStyle/>
          <a:p>
            <a:pPr algn="l"/>
            <a:endParaRPr lang="en-US" sz="446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446" b="1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SAFFRON</a:t>
            </a:r>
          </a:p>
          <a:p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#</a:t>
            </a:r>
            <a:r>
              <a:rPr lang="en-US" sz="574" b="0" i="0" u="none" strike="noStrike" kern="1200" baseline="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E6AA28</a:t>
            </a:r>
            <a:endParaRPr lang="en-US" sz="574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RGB: 230 170 40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BC73EC-E33E-28BF-B930-327DFD146422}"/>
              </a:ext>
            </a:extLst>
          </p:cNvPr>
          <p:cNvSpPr/>
          <p:nvPr userDrawn="1"/>
        </p:nvSpPr>
        <p:spPr>
          <a:xfrm>
            <a:off x="0" y="-441251"/>
            <a:ext cx="1097280" cy="3827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91440" bIns="0" numCol="1" rtlCol="0" anchor="t"/>
          <a:lstStyle/>
          <a:p>
            <a:pPr algn="l"/>
            <a:endParaRPr lang="en-US" sz="446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510" b="1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CAVIAR</a:t>
            </a:r>
          </a:p>
          <a:p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#</a:t>
            </a:r>
            <a:r>
              <a:rPr lang="en-US" sz="574" b="0" i="0" u="none" strike="noStrike" kern="1200" baseline="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242D37  </a:t>
            </a:r>
            <a:endParaRPr lang="en-US" sz="574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RGB: 36 45 55</a:t>
            </a:r>
            <a:endParaRPr lang="en-US" sz="574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449D-124F-6307-3C07-0FC681AB511E}"/>
              </a:ext>
            </a:extLst>
          </p:cNvPr>
          <p:cNvSpPr/>
          <p:nvPr userDrawn="1"/>
        </p:nvSpPr>
        <p:spPr>
          <a:xfrm>
            <a:off x="1112078" y="-441251"/>
            <a:ext cx="1097280" cy="382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91440" bIns="0" numCol="1" rtlCol="0" anchor="t"/>
          <a:lstStyle/>
          <a:p>
            <a:pPr algn="l"/>
            <a:endParaRPr lang="en-US" sz="446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51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RICE PAPER</a:t>
            </a:r>
          </a:p>
          <a:p>
            <a:r>
              <a:rPr lang="en-US" sz="574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</a:t>
            </a:r>
            <a:r>
              <a:rPr lang="en-US" sz="574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F2F1ED  </a:t>
            </a:r>
            <a:endParaRPr lang="en-US" sz="574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574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RGB: 242 241 237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8423E5-BD5C-35BF-9263-BA070B93B40D}"/>
              </a:ext>
            </a:extLst>
          </p:cNvPr>
          <p:cNvSpPr/>
          <p:nvPr userDrawn="1"/>
        </p:nvSpPr>
        <p:spPr>
          <a:xfrm>
            <a:off x="4448312" y="-441251"/>
            <a:ext cx="1097280" cy="382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91440" bIns="0" numCol="1" rtlCol="0" anchor="t"/>
          <a:lstStyle/>
          <a:p>
            <a:pPr algn="l"/>
            <a:endParaRPr lang="en-US" sz="446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446" b="1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MINT CREAM</a:t>
            </a:r>
          </a:p>
          <a:p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#</a:t>
            </a:r>
            <a:r>
              <a:rPr lang="en-US" sz="574" b="0" i="0" u="none" strike="noStrike" kern="1200" baseline="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4ABD9D </a:t>
            </a:r>
            <a:endParaRPr lang="en-US" sz="574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RGB: 74 189 157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B5EA4A-0A1F-B995-A292-AAA32635BC5B}"/>
              </a:ext>
            </a:extLst>
          </p:cNvPr>
          <p:cNvSpPr/>
          <p:nvPr userDrawn="1"/>
        </p:nvSpPr>
        <p:spPr>
          <a:xfrm>
            <a:off x="5560390" y="-441251"/>
            <a:ext cx="1097280" cy="3827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91440" bIns="0" numCol="1" rtlCol="0" anchor="t"/>
          <a:lstStyle/>
          <a:p>
            <a:pPr algn="l"/>
            <a:endParaRPr lang="en-US" sz="446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446" b="1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BLUE AGAVE </a:t>
            </a:r>
          </a:p>
          <a:p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#</a:t>
            </a:r>
            <a:r>
              <a:rPr lang="en-US" sz="574" b="0" i="0" u="none" strike="noStrike" kern="1200" baseline="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1890BA</a:t>
            </a:r>
            <a:endParaRPr lang="en-US" sz="574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RGB: 34 50 103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24AAEC-DD76-7D86-5000-9614A1976555}"/>
              </a:ext>
            </a:extLst>
          </p:cNvPr>
          <p:cNvSpPr/>
          <p:nvPr userDrawn="1"/>
        </p:nvSpPr>
        <p:spPr>
          <a:xfrm>
            <a:off x="6672468" y="-441251"/>
            <a:ext cx="1097280" cy="3827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91440" bIns="0" numCol="1" rtlCol="0" anchor="t"/>
          <a:lstStyle/>
          <a:p>
            <a:pPr algn="l"/>
            <a:endParaRPr lang="en-US" sz="446" b="1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446" b="1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RASPBERRY</a:t>
            </a:r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#</a:t>
            </a:r>
            <a:r>
              <a:rPr lang="en-US" sz="574" b="0" i="0" u="none" strike="noStrike" kern="1200" baseline="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A5577A </a:t>
            </a:r>
            <a:endParaRPr lang="en-US" sz="574" kern="120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algn="l"/>
            <a:r>
              <a:rPr lang="en-US" sz="574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RGB: 156 82 115</a:t>
            </a:r>
          </a:p>
        </p:txBody>
      </p:sp>
    </p:spTree>
    <p:extLst>
      <p:ext uri="{BB962C8B-B14F-4D97-AF65-F5344CB8AC3E}">
        <p14:creationId xmlns:p14="http://schemas.microsoft.com/office/powerpoint/2010/main" val="2945277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2"/>
          </a:solidFill>
          <a:latin typeface="Barlow Semi Condensed" pitchFamily="2" charset="77"/>
          <a:ea typeface="+mj-ea"/>
          <a:cs typeface="+mj-cs"/>
        </a:defRPr>
      </a:lvl1pPr>
    </p:titleStyle>
    <p:bodyStyle>
      <a:lvl1pPr marL="0" indent="0" algn="l" defTabSz="77724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tabLst/>
        <a:defRPr sz="1200" kern="1200">
          <a:solidFill>
            <a:schemeClr val="tx2"/>
          </a:solidFill>
          <a:latin typeface="Barlow Semi Condensed" pitchFamily="2" charset="77"/>
          <a:ea typeface="+mn-ea"/>
          <a:cs typeface="+mn-cs"/>
        </a:defRPr>
      </a:lvl1pPr>
      <a:lvl2pPr marL="0" indent="0" algn="l" defTabSz="77724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tabLst/>
        <a:defRPr sz="1200" kern="1200">
          <a:solidFill>
            <a:schemeClr val="tx2"/>
          </a:solidFill>
          <a:latin typeface="Barlow Semi Condensed" pitchFamily="2" charset="77"/>
          <a:ea typeface="+mn-ea"/>
          <a:cs typeface="+mn-cs"/>
        </a:defRPr>
      </a:lvl2pPr>
      <a:lvl3pPr marL="0" indent="0" algn="l" defTabSz="77724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tabLst/>
        <a:defRPr sz="1200" kern="1200">
          <a:solidFill>
            <a:schemeClr val="tx2"/>
          </a:solidFill>
          <a:latin typeface="Barlow Semi Condensed" pitchFamily="2" charset="77"/>
          <a:ea typeface="+mn-ea"/>
          <a:cs typeface="+mn-cs"/>
        </a:defRPr>
      </a:lvl3pPr>
      <a:lvl4pPr marL="0" indent="0" algn="l" defTabSz="77724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tabLst/>
        <a:defRPr sz="1200" kern="1200">
          <a:solidFill>
            <a:schemeClr val="tx2"/>
          </a:solidFill>
          <a:latin typeface="Barlow Semi Condensed" pitchFamily="2" charset="77"/>
          <a:ea typeface="+mn-ea"/>
          <a:cs typeface="+mn-cs"/>
        </a:defRPr>
      </a:lvl4pPr>
      <a:lvl5pPr marL="0" indent="0" algn="l" defTabSz="77724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tabLst/>
        <a:defRPr sz="1200" kern="1200">
          <a:solidFill>
            <a:schemeClr val="tx2"/>
          </a:solidFill>
          <a:latin typeface="Barlow Semi Condensed" pitchFamily="2" charset="77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546DB-8386-BFB4-7716-9F6D693FD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49">
            <a:extLst>
              <a:ext uri="{FF2B5EF4-FFF2-40B4-BE49-F238E27FC236}">
                <a16:creationId xmlns:a16="http://schemas.microsoft.com/office/drawing/2014/main" id="{4F72E0F9-AA2E-8875-5440-F7E3F7CA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BRIC MARKETPLACE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9AF11-9E29-A58F-CD6F-30C44E4CA3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9250" y="496887"/>
            <a:ext cx="3381375" cy="746567"/>
          </a:xfrm>
        </p:spPr>
        <p:txBody>
          <a:bodyPr>
            <a:noAutofit/>
          </a:bodyPr>
          <a:lstStyle/>
          <a:p>
            <a:pPr lvl="1" defTabSz="1341150">
              <a:defRPr/>
            </a:pPr>
            <a:r>
              <a:rPr lang="en-US" sz="1100" dirty="0">
                <a:solidFill>
                  <a:schemeClr val="tx1"/>
                </a:solidFill>
              </a:rPr>
              <a:t>Monday – Friday  </a:t>
            </a:r>
          </a:p>
          <a:p>
            <a:pPr lvl="1" defTabSz="1341150">
              <a:defRPr/>
            </a:pPr>
            <a:r>
              <a:rPr lang="en-US" sz="1100" dirty="0">
                <a:solidFill>
                  <a:schemeClr val="tx1"/>
                </a:solidFill>
              </a:rPr>
              <a:t>Breakfast: 7:30 am – 9:30 am</a:t>
            </a:r>
          </a:p>
          <a:p>
            <a:pPr lvl="1" defTabSz="1341150">
              <a:defRPr/>
            </a:pPr>
            <a:r>
              <a:rPr lang="en-US" sz="1100" dirty="0">
                <a:solidFill>
                  <a:schemeClr val="tx1"/>
                </a:solidFill>
              </a:rPr>
              <a:t>Lunch: 11:00 am – 1:O0 pm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A0C22F-29C5-FAB0-3204-0F01557F35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43200" y="1681630"/>
            <a:ext cx="3949908" cy="283183"/>
          </a:xfrm>
        </p:spPr>
        <p:txBody>
          <a:bodyPr>
            <a:noAutofit/>
          </a:bodyPr>
          <a:lstStyle/>
          <a:p>
            <a:r>
              <a:rPr lang="en-US" dirty="0"/>
              <a:t>RISE &amp; SHINE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EEE7574A-BED1-C93D-6758-D3FAEF5BE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en-US" dirty="0"/>
              <a:t>grill Features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9FCB9CED-05AB-C42D-3E0D-F5B6D205F2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0068" y="4332288"/>
            <a:ext cx="2271713" cy="444500"/>
          </a:xfrm>
        </p:spPr>
        <p:txBody>
          <a:bodyPr>
            <a:noAutofit/>
          </a:bodyPr>
          <a:lstStyle/>
          <a:p>
            <a:r>
              <a:rPr lang="en-US" dirty="0"/>
              <a:t>Meal deal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B482A286-C595-5FFF-BA14-2A6C38955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dirty="0"/>
              <a:t>Monday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F886B944-2C7D-727E-4369-043957D547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en-US" dirty="0"/>
              <a:t>Tuesday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176F5BAC-63A8-5537-317C-8532D479EF4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en-US" dirty="0"/>
              <a:t>Wednesday</a:t>
            </a: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9BA4526B-68B9-1DE8-1CF4-F3F6DFC1AC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Autofit/>
          </a:bodyPr>
          <a:lstStyle/>
          <a:p>
            <a:r>
              <a:rPr lang="en-US" dirty="0"/>
              <a:t>Thursday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529BBC85-909F-CDF6-7650-788669C30EC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Autofit/>
          </a:bodyPr>
          <a:lstStyle/>
          <a:p>
            <a:r>
              <a:rPr lang="en-US" dirty="0"/>
              <a:t>Friday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0D65FCE-B885-AD80-330D-1559DEA81F3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86200" y="1079501"/>
            <a:ext cx="3654425" cy="303213"/>
          </a:xfrm>
        </p:spPr>
        <p:txBody>
          <a:bodyPr anchor="t">
            <a:noAutofit/>
          </a:bodyPr>
          <a:lstStyle/>
          <a:p>
            <a:r>
              <a:rPr lang="en-US" dirty="0"/>
              <a:t>Week of OCTOBER 26 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70D226A1-4BB5-2159-43B0-5942027A6FD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39153" y="1944620"/>
            <a:ext cx="4800600" cy="1257086"/>
          </a:xfrm>
        </p:spPr>
        <p:txBody>
          <a:bodyPr>
            <a:noAutofit/>
          </a:bodyPr>
          <a:lstStyle/>
          <a:p>
            <a:pPr lvl="3" algn="ctr">
              <a:spcAft>
                <a:spcPts val="0"/>
              </a:spcAft>
            </a:pPr>
            <a:endParaRPr lang="en-US" sz="1000" b="1" dirty="0"/>
          </a:p>
          <a:p>
            <a:pPr lvl="3" algn="ctr">
              <a:spcAft>
                <a:spcPts val="0"/>
              </a:spcAft>
            </a:pPr>
            <a:r>
              <a:rPr lang="en-US" sz="1000" b="1" dirty="0"/>
              <a:t>Spicy Chicken Bacon and Cheddar Bagel </a:t>
            </a:r>
          </a:p>
          <a:p>
            <a:pPr lvl="3" algn="ctr">
              <a:spcAft>
                <a:spcPts val="0"/>
              </a:spcAft>
            </a:pPr>
            <a:r>
              <a:rPr lang="en-US" sz="1000" dirty="0"/>
              <a:t>Crispy spicy chicken, cage free fried egg, bacon, cheddar cheese, and house made jalapeno cream cheese on bagel with choice of side</a:t>
            </a:r>
          </a:p>
          <a:p>
            <a:pPr lvl="3" algn="ctr"/>
            <a:endParaRPr lang="en-US" sz="1000" dirty="0"/>
          </a:p>
          <a:p>
            <a:pPr algn="ctr"/>
            <a:r>
              <a:rPr lang="en-US" sz="1000" b="1" dirty="0"/>
              <a:t> Meal Deal</a:t>
            </a:r>
          </a:p>
          <a:p>
            <a:pPr algn="ctr"/>
            <a:r>
              <a:rPr lang="en-US" sz="1000" dirty="0" err="1"/>
              <a:t>meatlovers</a:t>
            </a:r>
            <a:r>
              <a:rPr lang="en-US" sz="1000" dirty="0"/>
              <a:t> burrito with tater tots and 20oz bottled beverage or juice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A397CC8-3482-99F8-9E78-051986D74C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40273" y="2124735"/>
            <a:ext cx="2271009" cy="1970032"/>
          </a:xfrm>
        </p:spPr>
        <p:txBody>
          <a:bodyPr anchor="t" anchorCtr="0">
            <a:noAutofit/>
          </a:bodyPr>
          <a:lstStyle/>
          <a:p>
            <a:pPr marL="0" marR="0" lvl="2" indent="0" algn="ctr" defTabSz="134115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00" b="1" i="0" u="none" strike="noStrike" kern="1200" cap="all" spc="0" normalizeH="0" baseline="0" noProof="0" dirty="0">
                <a:ln>
                  <a:noFill/>
                </a:ln>
                <a:solidFill>
                  <a:srgbClr val="242D37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AVAILABLE ALL WEEK </a:t>
            </a: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D37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includes choice of side</a:t>
            </a: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42D37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42D37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srgbClr val="242D37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lvl="3" defTabSz="1341150">
              <a:spcAft>
                <a:spcPts val="400"/>
              </a:spcAft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  <a:latin typeface="Barlow Semi Condensed"/>
              </a:rPr>
              <a:t>Pimento Cheese Steak Hoagie	</a:t>
            </a:r>
            <a:br>
              <a:rPr lang="en-US" sz="900" dirty="0"/>
            </a:br>
            <a:r>
              <a:rPr lang="en-US" sz="900" dirty="0"/>
              <a:t>Philly beef steak topped with pimento cheese and dill pickles on a hoagie roll</a:t>
            </a:r>
            <a:endParaRPr lang="en-US" sz="1100" b="1" dirty="0">
              <a:solidFill>
                <a:srgbClr val="242D37"/>
              </a:solidFill>
            </a:endParaRPr>
          </a:p>
          <a:p>
            <a:pPr lvl="3" algn="ctr" defTabSz="1341150">
              <a:spcAft>
                <a:spcPts val="400"/>
              </a:spcAft>
              <a:tabLst>
                <a:tab pos="4108450" algn="r"/>
                <a:tab pos="4167188" algn="r"/>
              </a:tabLst>
              <a:defRPr/>
            </a:pPr>
            <a:r>
              <a:rPr lang="en-US" sz="1100" b="1" cap="all" dirty="0">
                <a:solidFill>
                  <a:srgbClr val="242D37"/>
                </a:solidFill>
              </a:rPr>
              <a:t>SWAP YOUR SIDE</a:t>
            </a:r>
            <a:br>
              <a:rPr lang="en-US" sz="1100" b="1" cap="all" dirty="0">
                <a:solidFill>
                  <a:srgbClr val="242D37"/>
                </a:solidFill>
              </a:rPr>
            </a:br>
            <a:r>
              <a:rPr lang="en-US" sz="900" b="1" cap="all" dirty="0">
                <a:solidFill>
                  <a:srgbClr val="242D37"/>
                </a:solidFill>
              </a:rPr>
              <a:t>FIT</a:t>
            </a:r>
            <a:r>
              <a:rPr lang="en-US" sz="1100" b="1" cap="all" dirty="0">
                <a:solidFill>
                  <a:srgbClr val="242D37"/>
                </a:solidFill>
              </a:rPr>
              <a:t> </a:t>
            </a:r>
            <a:r>
              <a:rPr lang="en-US" sz="900" dirty="0">
                <a:solidFill>
                  <a:srgbClr val="242D37"/>
                </a:solidFill>
              </a:rPr>
              <a:t>couscous kale artichoke tomato salad (</a:t>
            </a:r>
            <a:r>
              <a:rPr lang="en-US" sz="900" b="1" dirty="0">
                <a:solidFill>
                  <a:srgbClr val="242D37"/>
                </a:solidFill>
              </a:rPr>
              <a:t>VG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42D37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F980685-9292-873A-FC23-4C3666EB857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40273" y="4973319"/>
            <a:ext cx="2271009" cy="2515845"/>
          </a:xfrm>
        </p:spPr>
        <p:txBody>
          <a:bodyPr anchor="t" anchorCtr="0">
            <a:noAutofit/>
          </a:bodyPr>
          <a:lstStyle/>
          <a:p>
            <a:pPr marL="0" marR="0" lvl="2" indent="0" algn="ctr" defTabSz="134115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1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AVAILABLE ALL WEEK </a:t>
            </a: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includes a 20 oz soda or water and choice of whole fruit, vegetable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crudite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, or bagged chip</a:t>
            </a: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Cheeseburger on Brioche	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3" indent="0" algn="l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Beef burger topped with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american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 cheese on a brioche bun</a:t>
            </a:r>
          </a:p>
          <a:p>
            <a:pPr marL="0" marR="0" lvl="3" indent="0" algn="l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Signature Grilled Chicken 	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3" indent="0" algn="l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Grilled chicken sandwich topped with lettuce blend, tomato and onion on a brioche bun</a:t>
            </a:r>
          </a:p>
          <a:p>
            <a:pPr marL="0" marR="0" lvl="3" indent="0" algn="l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Signature Garden Burger	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3" indent="0" algn="l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Garden burger topped with lettuce blend, tomato and onion on a brioche bun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B271106-B9EF-A449-1BE2-8149384175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723" y="8733555"/>
            <a:ext cx="2271009" cy="105980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D34158-D000-C2F0-2D7C-CAA40FFCB825}"/>
              </a:ext>
            </a:extLst>
          </p:cNvPr>
          <p:cNvCxnSpPr>
            <a:cxnSpLocks/>
          </p:cNvCxnSpPr>
          <p:nvPr/>
        </p:nvCxnSpPr>
        <p:spPr>
          <a:xfrm>
            <a:off x="3440784" y="3443465"/>
            <a:ext cx="409926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C90EF7A-5327-735D-6FE3-B01D00696DEA}"/>
              </a:ext>
            </a:extLst>
          </p:cNvPr>
          <p:cNvCxnSpPr>
            <a:cxnSpLocks/>
          </p:cNvCxnSpPr>
          <p:nvPr/>
        </p:nvCxnSpPr>
        <p:spPr>
          <a:xfrm>
            <a:off x="3525326" y="4584699"/>
            <a:ext cx="4014427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C3E7B1-2691-F221-F44B-558039FF4089}"/>
              </a:ext>
            </a:extLst>
          </p:cNvPr>
          <p:cNvCxnSpPr>
            <a:cxnSpLocks/>
          </p:cNvCxnSpPr>
          <p:nvPr/>
        </p:nvCxnSpPr>
        <p:spPr>
          <a:xfrm>
            <a:off x="3784862" y="5725935"/>
            <a:ext cx="375519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B2426B-B31F-36A2-1253-7D7286378424}"/>
              </a:ext>
            </a:extLst>
          </p:cNvPr>
          <p:cNvCxnSpPr>
            <a:cxnSpLocks/>
          </p:cNvCxnSpPr>
          <p:nvPr/>
        </p:nvCxnSpPr>
        <p:spPr>
          <a:xfrm>
            <a:off x="3634033" y="6867170"/>
            <a:ext cx="390601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CE344A-9448-E0AE-8595-E8AA3A00447C}"/>
              </a:ext>
            </a:extLst>
          </p:cNvPr>
          <p:cNvCxnSpPr>
            <a:cxnSpLocks/>
          </p:cNvCxnSpPr>
          <p:nvPr/>
        </p:nvCxnSpPr>
        <p:spPr>
          <a:xfrm>
            <a:off x="3341802" y="8015781"/>
            <a:ext cx="419825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51">
            <a:extLst>
              <a:ext uri="{FF2B5EF4-FFF2-40B4-BE49-F238E27FC236}">
                <a16:creationId xmlns:a16="http://schemas.microsoft.com/office/drawing/2014/main" id="{566A1C9E-2BD6-826A-5DA8-B4AFAFD85FF2}"/>
              </a:ext>
            </a:extLst>
          </p:cNvPr>
          <p:cNvSpPr txBox="1">
            <a:spLocks/>
          </p:cNvSpPr>
          <p:nvPr/>
        </p:nvSpPr>
        <p:spPr>
          <a:xfrm>
            <a:off x="230940" y="7489165"/>
            <a:ext cx="2271713" cy="444500"/>
          </a:xfrm>
          <a:prstGeom prst="rect">
            <a:avLst/>
          </a:prstGeom>
          <a:solidFill>
            <a:schemeClr val="tx2"/>
          </a:solidFill>
        </p:spPr>
        <p:txBody>
          <a:bodyPr vert="horz" lIns="45720" tIns="45720" rIns="45720" bIns="45720" rtlCol="0" anchor="ctr">
            <a:noAutofit/>
          </a:bodyPr>
          <a:lstStyle>
            <a:lvl1pPr marL="0" indent="0" algn="ctr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kern="1200" cap="all" baseline="0">
                <a:solidFill>
                  <a:schemeClr val="bg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soup of the day</a:t>
            </a:r>
          </a:p>
        </p:txBody>
      </p:sp>
      <p:sp>
        <p:nvSpPr>
          <p:cNvPr id="23" name="Text Placeholder 37">
            <a:extLst>
              <a:ext uri="{FF2B5EF4-FFF2-40B4-BE49-F238E27FC236}">
                <a16:creationId xmlns:a16="http://schemas.microsoft.com/office/drawing/2014/main" id="{D623E42F-99FF-6CF1-63F4-1F6EC142FA93}"/>
              </a:ext>
            </a:extLst>
          </p:cNvPr>
          <p:cNvSpPr txBox="1">
            <a:spLocks/>
          </p:cNvSpPr>
          <p:nvPr/>
        </p:nvSpPr>
        <p:spPr>
          <a:xfrm>
            <a:off x="203882" y="7893779"/>
            <a:ext cx="2271009" cy="8785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112963" algn="r"/>
              </a:tabLst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</a:rPr>
              <a:t>Monday</a:t>
            </a:r>
            <a:r>
              <a:rPr lang="en-US" sz="900" b="1" cap="all" dirty="0">
                <a:solidFill>
                  <a:srgbClr val="242D37"/>
                </a:solidFill>
              </a:rPr>
              <a:t> 	</a:t>
            </a:r>
            <a:r>
              <a:rPr lang="en-US" sz="900" cap="all" dirty="0">
                <a:solidFill>
                  <a:srgbClr val="242D37"/>
                </a:solidFill>
              </a:rPr>
              <a:t>I</a:t>
            </a:r>
            <a:r>
              <a:rPr lang="en-US" sz="900" dirty="0">
                <a:solidFill>
                  <a:srgbClr val="242D37"/>
                </a:solidFill>
                <a:highlight>
                  <a:srgbClr val="FFFFFF"/>
                </a:highlight>
              </a:rPr>
              <a:t>talian wedding</a:t>
            </a:r>
            <a:endParaRPr lang="en-US" sz="900" cap="all" dirty="0">
              <a:solidFill>
                <a:srgbClr val="242D37"/>
              </a:solidFill>
              <a:highlight>
                <a:srgbClr val="FFFFFF"/>
              </a:highlight>
            </a:endParaRP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  <a:highlight>
                  <a:srgbClr val="FFFFFF"/>
                </a:highlight>
              </a:rPr>
              <a:t>Tuesday</a:t>
            </a:r>
            <a:r>
              <a:rPr lang="en-US" sz="900" b="1" cap="all" dirty="0">
                <a:solidFill>
                  <a:srgbClr val="242D37"/>
                </a:solidFill>
                <a:highlight>
                  <a:srgbClr val="FFFFFF"/>
                </a:highlight>
              </a:rPr>
              <a:t> 	</a:t>
            </a:r>
            <a:r>
              <a:rPr lang="en-US" sz="900" cap="all" dirty="0">
                <a:solidFill>
                  <a:srgbClr val="242D37"/>
                </a:solidFill>
                <a:highlight>
                  <a:srgbClr val="FFFFFF"/>
                </a:highlight>
              </a:rPr>
              <a:t>P</a:t>
            </a:r>
            <a:r>
              <a:rPr lang="en-US" sz="900" dirty="0">
                <a:solidFill>
                  <a:srgbClr val="242D37"/>
                </a:solidFill>
                <a:highlight>
                  <a:srgbClr val="FFFFFF"/>
                </a:highlight>
              </a:rPr>
              <a:t>oblano cheddar</a:t>
            </a: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  <a:highlight>
                  <a:srgbClr val="FFFFFF"/>
                </a:highlight>
              </a:rPr>
              <a:t>Wednesday</a:t>
            </a:r>
            <a:r>
              <a:rPr lang="en-US" sz="900" b="1" cap="all" dirty="0">
                <a:solidFill>
                  <a:srgbClr val="242D37"/>
                </a:solidFill>
                <a:highlight>
                  <a:srgbClr val="FFFFFF"/>
                </a:highlight>
              </a:rPr>
              <a:t> 	</a:t>
            </a:r>
            <a:r>
              <a:rPr lang="en-US" sz="900" cap="all" dirty="0">
                <a:solidFill>
                  <a:srgbClr val="242D37"/>
                </a:solidFill>
                <a:highlight>
                  <a:srgbClr val="FFFFFF"/>
                </a:highlight>
              </a:rPr>
              <a:t>C</a:t>
            </a:r>
            <a:r>
              <a:rPr lang="en-US" sz="900" dirty="0">
                <a:solidFill>
                  <a:srgbClr val="242D37"/>
                </a:solidFill>
                <a:highlight>
                  <a:srgbClr val="FFFFFF"/>
                </a:highlight>
              </a:rPr>
              <a:t>hicken baja enchilada</a:t>
            </a:r>
            <a:endParaRPr lang="en-US" sz="900" cap="all" dirty="0">
              <a:solidFill>
                <a:srgbClr val="242D37"/>
              </a:solidFill>
              <a:highlight>
                <a:srgbClr val="FFFFFF"/>
              </a:highlight>
            </a:endParaRP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  <a:highlight>
                  <a:srgbClr val="FFFFFF"/>
                </a:highlight>
              </a:rPr>
              <a:t>Thursday</a:t>
            </a:r>
            <a:r>
              <a:rPr lang="en-US" sz="900" b="1" cap="all" dirty="0">
                <a:solidFill>
                  <a:srgbClr val="242D37"/>
                </a:solidFill>
                <a:highlight>
                  <a:srgbClr val="FFFFFF"/>
                </a:highlight>
              </a:rPr>
              <a:t>	</a:t>
            </a:r>
            <a:r>
              <a:rPr lang="en-US" sz="900" cap="all" dirty="0">
                <a:solidFill>
                  <a:srgbClr val="242D37"/>
                </a:solidFill>
                <a:highlight>
                  <a:srgbClr val="FFFFFF"/>
                </a:highlight>
              </a:rPr>
              <a:t>P</a:t>
            </a:r>
            <a:r>
              <a:rPr lang="en-US" sz="900" dirty="0">
                <a:solidFill>
                  <a:srgbClr val="242D37"/>
                </a:solidFill>
                <a:highlight>
                  <a:srgbClr val="FFFFFF"/>
                </a:highlight>
              </a:rPr>
              <a:t>oblano cheddar</a:t>
            </a: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  <a:highlight>
                  <a:srgbClr val="FFFFFF"/>
                </a:highlight>
              </a:rPr>
              <a:t>Friday</a:t>
            </a:r>
            <a:r>
              <a:rPr lang="en-US" sz="900" b="1" cap="all" dirty="0">
                <a:solidFill>
                  <a:srgbClr val="242D37"/>
                </a:solidFill>
                <a:highlight>
                  <a:srgbClr val="FFFFFF"/>
                </a:highlight>
              </a:rPr>
              <a:t>	</a:t>
            </a:r>
            <a:r>
              <a:rPr lang="en-US" sz="900" dirty="0">
                <a:solidFill>
                  <a:srgbClr val="242D37"/>
                </a:solidFill>
                <a:highlight>
                  <a:srgbClr val="FFFFFF"/>
                </a:highlight>
              </a:rPr>
              <a:t> Poblano cheddar</a:t>
            </a:r>
            <a:endParaRPr lang="en-US" sz="900" cap="all" dirty="0">
              <a:solidFill>
                <a:srgbClr val="242D37"/>
              </a:solidFill>
              <a:highlight>
                <a:srgbClr val="FFFFFF"/>
              </a:highlight>
            </a:endParaRPr>
          </a:p>
        </p:txBody>
      </p:sp>
      <p:sp>
        <p:nvSpPr>
          <p:cNvPr id="29" name="Text Placeholder 70">
            <a:extLst>
              <a:ext uri="{FF2B5EF4-FFF2-40B4-BE49-F238E27FC236}">
                <a16:creationId xmlns:a16="http://schemas.microsoft.com/office/drawing/2014/main" id="{BAF32E16-7A68-AC66-0946-98F1E296FE5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44813" y="9335979"/>
            <a:ext cx="3376612" cy="152400"/>
          </a:xfrm>
        </p:spPr>
        <p:txBody>
          <a:bodyPr wrap="none" lIns="45720" tIns="0" rIns="0" bIns="0">
            <a:noAutofit/>
          </a:bodyPr>
          <a:lstStyle>
            <a:lvl1pPr>
              <a:defRPr normalizeH="0" baseline="0"/>
            </a:lvl1pPr>
          </a:lstStyle>
          <a:p>
            <a:pPr lvl="0"/>
            <a:r>
              <a:rPr lang="en-US" dirty="0"/>
              <a:t>Eatatpg.com</a:t>
            </a:r>
          </a:p>
        </p:txBody>
      </p:sp>
      <p:sp>
        <p:nvSpPr>
          <p:cNvPr id="30" name="Text Placeholder 70">
            <a:extLst>
              <a:ext uri="{FF2B5EF4-FFF2-40B4-BE49-F238E27FC236}">
                <a16:creationId xmlns:a16="http://schemas.microsoft.com/office/drawing/2014/main" id="{D2330A76-0BA1-4E4F-4DB6-1D7356542B8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52243" y="9551002"/>
            <a:ext cx="3998840" cy="152400"/>
          </a:xfrm>
        </p:spPr>
        <p:txBody>
          <a:bodyPr wrap="none" lIns="45720" tIns="0" rIns="0" bIns="0">
            <a:noAutofit/>
          </a:bodyPr>
          <a:lstStyle>
            <a:lvl1pPr>
              <a:defRPr normalizeH="0" baseline="0"/>
            </a:lvl1pPr>
          </a:lstStyle>
          <a:p>
            <a:pPr lvl="0"/>
            <a:r>
              <a:rPr lang="en-US" dirty="0"/>
              <a:t>jeremy sanders I 281.736.2311 jeremy.sanders@compass-usa.com</a:t>
            </a:r>
          </a:p>
        </p:txBody>
      </p:sp>
      <p:sp>
        <p:nvSpPr>
          <p:cNvPr id="44" name="Text Placeholder 55">
            <a:extLst>
              <a:ext uri="{FF2B5EF4-FFF2-40B4-BE49-F238E27FC236}">
                <a16:creationId xmlns:a16="http://schemas.microsoft.com/office/drawing/2014/main" id="{61BD44C4-2717-EE2F-1597-FCDF3B462772}"/>
              </a:ext>
            </a:extLst>
          </p:cNvPr>
          <p:cNvSpPr txBox="1">
            <a:spLocks/>
          </p:cNvSpPr>
          <p:nvPr/>
        </p:nvSpPr>
        <p:spPr>
          <a:xfrm>
            <a:off x="2739153" y="3482393"/>
            <a:ext cx="4792974" cy="906878"/>
          </a:xfrm>
          <a:prstGeom prst="rect">
            <a:avLst/>
          </a:prstGeom>
        </p:spPr>
        <p:txBody>
          <a:bodyPr vert="horz" lIns="118872" tIns="118872" rIns="91440" bIns="118872" rtlCol="0" anchor="ctr">
            <a:noAutofit/>
          </a:bodyPr>
          <a:lstStyle>
            <a:lvl1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tabLst/>
              <a:defRPr sz="11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0"/>
              </a:spcAft>
              <a:tabLst>
                <a:tab pos="4402138" algn="r"/>
              </a:tabLst>
              <a:defRPr/>
            </a:pPr>
            <a:r>
              <a:rPr lang="en-US" sz="1000" b="1" dirty="0">
                <a:solidFill>
                  <a:srgbClr val="242D37"/>
                </a:solidFill>
              </a:rPr>
              <a:t>Chef’s Table: Brunch Beef Burger on Brioche                                                                            </a:t>
            </a:r>
            <a:endParaRPr lang="en-US" sz="1000" dirty="0">
              <a:solidFill>
                <a:srgbClr val="242D37"/>
              </a:solidFill>
            </a:endParaRPr>
          </a:p>
          <a:p>
            <a:pPr lvl="4"/>
            <a:r>
              <a:rPr lang="en-US" sz="1000" dirty="0">
                <a:solidFill>
                  <a:srgbClr val="242D37"/>
                </a:solidFill>
              </a:rPr>
              <a:t>grilled beef patty, cheddar, sriracha bacon, fried egg, brunch sauce with lettuce and tomatoes on a toasted brioche bun served with a 20oz water or soda</a:t>
            </a:r>
          </a:p>
          <a:p>
            <a:pPr lvl="3" algn="ctr">
              <a:defRPr/>
            </a:pPr>
            <a:endParaRPr lang="en-US" sz="1000" dirty="0">
              <a:solidFill>
                <a:srgbClr val="242D37"/>
              </a:solidFill>
            </a:endParaRPr>
          </a:p>
        </p:txBody>
      </p:sp>
      <p:sp>
        <p:nvSpPr>
          <p:cNvPr id="45" name="Text Placeholder 55">
            <a:extLst>
              <a:ext uri="{FF2B5EF4-FFF2-40B4-BE49-F238E27FC236}">
                <a16:creationId xmlns:a16="http://schemas.microsoft.com/office/drawing/2014/main" id="{F63AE56C-E849-CCD8-4349-097CD1D6C961}"/>
              </a:ext>
            </a:extLst>
          </p:cNvPr>
          <p:cNvSpPr txBox="1">
            <a:spLocks/>
          </p:cNvSpPr>
          <p:nvPr/>
        </p:nvSpPr>
        <p:spPr>
          <a:xfrm>
            <a:off x="2749358" y="4655755"/>
            <a:ext cx="4792974" cy="906878"/>
          </a:xfrm>
          <a:prstGeom prst="rect">
            <a:avLst/>
          </a:prstGeom>
        </p:spPr>
        <p:txBody>
          <a:bodyPr vert="horz" lIns="118872" tIns="118872" rIns="91440" bIns="118872" rtlCol="0" anchor="ctr">
            <a:noAutofit/>
          </a:bodyPr>
          <a:lstStyle>
            <a:lvl1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tabLst/>
              <a:defRPr sz="11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0"/>
              </a:spcAft>
              <a:tabLst>
                <a:tab pos="4402138" algn="r"/>
              </a:tabLst>
              <a:defRPr/>
            </a:pPr>
            <a:r>
              <a:rPr lang="en-US" sz="1000" b="1" dirty="0">
                <a:solidFill>
                  <a:srgbClr val="242D37"/>
                </a:solidFill>
              </a:rPr>
              <a:t>Chef’s Table: Cincinnati Chili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000" dirty="0">
              <a:solidFill>
                <a:srgbClr val="242D37"/>
              </a:solidFill>
            </a:endParaRPr>
          </a:p>
          <a:p>
            <a:pPr lvl="4"/>
            <a:r>
              <a:rPr lang="en-US" sz="1000" dirty="0" err="1">
                <a:solidFill>
                  <a:srgbClr val="242D37"/>
                </a:solidFill>
              </a:rPr>
              <a:t>cincinnati</a:t>
            </a:r>
            <a:r>
              <a:rPr lang="en-US" sz="1000" dirty="0">
                <a:solidFill>
                  <a:srgbClr val="242D37"/>
                </a:solidFill>
              </a:rPr>
              <a:t> chili topped with cheese, pasta, yellow onions served with a 20oz water or soda combo. </a:t>
            </a:r>
          </a:p>
        </p:txBody>
      </p:sp>
      <p:sp>
        <p:nvSpPr>
          <p:cNvPr id="60" name="Text Placeholder 55">
            <a:extLst>
              <a:ext uri="{FF2B5EF4-FFF2-40B4-BE49-F238E27FC236}">
                <a16:creationId xmlns:a16="http://schemas.microsoft.com/office/drawing/2014/main" id="{81B3597F-BCDD-011D-DBDA-5801C6856C56}"/>
              </a:ext>
            </a:extLst>
          </p:cNvPr>
          <p:cNvSpPr txBox="1">
            <a:spLocks/>
          </p:cNvSpPr>
          <p:nvPr/>
        </p:nvSpPr>
        <p:spPr>
          <a:xfrm>
            <a:off x="2749358" y="5764870"/>
            <a:ext cx="4792974" cy="906878"/>
          </a:xfrm>
          <a:prstGeom prst="rect">
            <a:avLst/>
          </a:prstGeom>
        </p:spPr>
        <p:txBody>
          <a:bodyPr vert="horz" lIns="118872" tIns="118872" rIns="91440" bIns="118872" rtlCol="0" anchor="ctr">
            <a:noAutofit/>
          </a:bodyPr>
          <a:lstStyle>
            <a:lvl1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tabLst/>
              <a:defRPr sz="11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0"/>
              </a:spcAft>
              <a:tabLst>
                <a:tab pos="4402138" algn="r"/>
              </a:tabLst>
              <a:defRPr/>
            </a:pPr>
            <a:r>
              <a:rPr lang="en-US" sz="1000" b="1" dirty="0">
                <a:solidFill>
                  <a:srgbClr val="242D37"/>
                </a:solidFill>
              </a:rPr>
              <a:t>Chef’s Table: Chicken Nachos                                                                                                      </a:t>
            </a:r>
            <a:endParaRPr lang="en-US" sz="1000" dirty="0">
              <a:solidFill>
                <a:srgbClr val="242D37"/>
              </a:solidFill>
            </a:endParaRPr>
          </a:p>
          <a:p>
            <a:pPr lvl="4"/>
            <a:r>
              <a:rPr lang="en-US" sz="1000" dirty="0">
                <a:solidFill>
                  <a:srgbClr val="242D37"/>
                </a:solidFill>
              </a:rPr>
              <a:t>tortilla chips topped with seasoned chicken, cheese sauce, jalapenos, tomatoes, cilantro, and green onions served with 20oz water or soda</a:t>
            </a:r>
          </a:p>
        </p:txBody>
      </p:sp>
      <p:sp>
        <p:nvSpPr>
          <p:cNvPr id="65" name="Text Placeholder 55">
            <a:extLst>
              <a:ext uri="{FF2B5EF4-FFF2-40B4-BE49-F238E27FC236}">
                <a16:creationId xmlns:a16="http://schemas.microsoft.com/office/drawing/2014/main" id="{3895CE3A-8BBA-CEC4-284C-59B194CF0822}"/>
              </a:ext>
            </a:extLst>
          </p:cNvPr>
          <p:cNvSpPr txBox="1">
            <a:spLocks/>
          </p:cNvSpPr>
          <p:nvPr/>
        </p:nvSpPr>
        <p:spPr>
          <a:xfrm>
            <a:off x="2746779" y="7990926"/>
            <a:ext cx="4792974" cy="906878"/>
          </a:xfrm>
          <a:prstGeom prst="rect">
            <a:avLst/>
          </a:prstGeom>
        </p:spPr>
        <p:txBody>
          <a:bodyPr vert="horz" lIns="118872" tIns="118872" rIns="91440" bIns="118872" rtlCol="0" anchor="ctr">
            <a:noAutofit/>
          </a:bodyPr>
          <a:lstStyle>
            <a:lvl1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tabLst/>
              <a:defRPr sz="11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0"/>
              </a:spcAft>
              <a:tabLst>
                <a:tab pos="4114800" algn="r"/>
                <a:tab pos="4398963" algn="r"/>
              </a:tabLst>
              <a:defRPr/>
            </a:pPr>
            <a:r>
              <a:rPr lang="en-US" sz="1000" b="1" dirty="0">
                <a:solidFill>
                  <a:srgbClr val="242D37"/>
                </a:solidFill>
              </a:rPr>
              <a:t>Chef’s Table: Crispy Spicy Chicken Sandwich                                                                           </a:t>
            </a:r>
            <a:r>
              <a:rPr lang="en-US" sz="1000" dirty="0">
                <a:solidFill>
                  <a:srgbClr val="242D37"/>
                </a:solidFill>
              </a:rPr>
              <a:t>  </a:t>
            </a:r>
            <a:r>
              <a:rPr lang="en-US" sz="1000" b="1" dirty="0">
                <a:solidFill>
                  <a:srgbClr val="242D37"/>
                </a:solidFill>
              </a:rPr>
              <a:t>                                                                                              </a:t>
            </a:r>
            <a:r>
              <a:rPr lang="en-US" sz="1000" dirty="0">
                <a:solidFill>
                  <a:srgbClr val="242D37"/>
                </a:solidFill>
              </a:rPr>
              <a:t> </a:t>
            </a:r>
            <a:r>
              <a:rPr lang="en-US" sz="1000" b="1" dirty="0">
                <a:solidFill>
                  <a:srgbClr val="242D37"/>
                </a:solidFill>
              </a:rPr>
              <a:t>                                                                                                                                                                      </a:t>
            </a:r>
            <a:r>
              <a:rPr lang="en-US" sz="1000" dirty="0">
                <a:solidFill>
                  <a:srgbClr val="242D37"/>
                </a:solidFill>
              </a:rPr>
              <a:t>   </a:t>
            </a:r>
            <a:r>
              <a:rPr lang="en-US" sz="1000" b="1" dirty="0">
                <a:solidFill>
                  <a:srgbClr val="242D37"/>
                </a:solidFill>
              </a:rPr>
              <a:t>                                                                                                         </a:t>
            </a:r>
            <a:r>
              <a:rPr lang="en-US" sz="1000" dirty="0">
                <a:solidFill>
                  <a:srgbClr val="242D37"/>
                </a:solidFill>
              </a:rPr>
              <a:t>                                                                                                </a:t>
            </a:r>
            <a:endParaRPr lang="en-US" sz="1000" dirty="0">
              <a:solidFill>
                <a:srgbClr val="242D37"/>
              </a:solidFill>
              <a:highlight>
                <a:srgbClr val="00FFFF"/>
              </a:highlight>
            </a:endParaRPr>
          </a:p>
          <a:p>
            <a:pPr lvl="4"/>
            <a:r>
              <a:rPr lang="en-US" sz="1000" dirty="0">
                <a:solidFill>
                  <a:schemeClr val="tx2"/>
                </a:solidFill>
              </a:rPr>
              <a:t> battered spicy chicken with pepperjack cheese, sriracha aioli,  sauteed onions, lettuce, tomatoes and sauteed mushrooms on brioche bun with crispy fries served with 20oz water or soda</a:t>
            </a:r>
          </a:p>
        </p:txBody>
      </p:sp>
      <p:sp>
        <p:nvSpPr>
          <p:cNvPr id="66" name="Text Placeholder 55">
            <a:extLst>
              <a:ext uri="{FF2B5EF4-FFF2-40B4-BE49-F238E27FC236}">
                <a16:creationId xmlns:a16="http://schemas.microsoft.com/office/drawing/2014/main" id="{A2BDC6E4-F54F-A804-639D-4314C8B8E5DA}"/>
              </a:ext>
            </a:extLst>
          </p:cNvPr>
          <p:cNvSpPr txBox="1">
            <a:spLocks/>
          </p:cNvSpPr>
          <p:nvPr/>
        </p:nvSpPr>
        <p:spPr>
          <a:xfrm>
            <a:off x="2749358" y="6922558"/>
            <a:ext cx="4792974" cy="906878"/>
          </a:xfrm>
          <a:prstGeom prst="rect">
            <a:avLst/>
          </a:prstGeom>
        </p:spPr>
        <p:txBody>
          <a:bodyPr vert="horz" lIns="118872" tIns="118872" rIns="91440" bIns="118872" rtlCol="0" anchor="ctr">
            <a:noAutofit/>
          </a:bodyPr>
          <a:lstStyle>
            <a:lvl1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tabLst/>
              <a:defRPr sz="11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0"/>
              </a:spcAft>
              <a:tabLst>
                <a:tab pos="4402138" algn="r"/>
              </a:tabLst>
              <a:defRPr/>
            </a:pPr>
            <a:r>
              <a:rPr lang="en-US" sz="1000" b="1" dirty="0"/>
              <a:t>Happy Halloween: Monster Mash Loaded Baked Potato</a:t>
            </a:r>
            <a:r>
              <a:rPr lang="en-US" sz="1000" dirty="0"/>
              <a:t>  	                      </a:t>
            </a:r>
          </a:p>
          <a:p>
            <a:pPr lvl="3">
              <a:tabLst>
                <a:tab pos="4402138" algn="r"/>
              </a:tabLst>
              <a:defRPr/>
            </a:pPr>
            <a:r>
              <a:rPr lang="en-US" sz="1000" dirty="0"/>
              <a:t>baked stuffed potato scooped and sautéed with chicken, pork, or bacon with sour cream, cheese, green onion and 20oz water or soda. Add </a:t>
            </a:r>
            <a:r>
              <a:rPr lang="en-US" sz="1000" dirty="0" err="1"/>
              <a:t>oreo</a:t>
            </a:r>
            <a:r>
              <a:rPr lang="en-US" sz="1000" dirty="0"/>
              <a:t> chocolate pudding </a:t>
            </a:r>
            <a:r>
              <a:rPr lang="en-US" sz="1000"/>
              <a:t>parfait </a:t>
            </a:r>
            <a:endParaRPr lang="en-US" sz="1000" b="1" dirty="0">
              <a:solidFill>
                <a:srgbClr val="242D37"/>
              </a:solidFill>
              <a:highlight>
                <a:srgbClr val="FFFF00"/>
              </a:highligh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06CB6D-17C1-F384-5A0D-43A3E5535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19" y="3086442"/>
            <a:ext cx="180705" cy="16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00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D6988-08CA-F1CC-79DA-8CBBA92F8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49">
            <a:extLst>
              <a:ext uri="{FF2B5EF4-FFF2-40B4-BE49-F238E27FC236}">
                <a16:creationId xmlns:a16="http://schemas.microsoft.com/office/drawing/2014/main" id="{81E1C9CF-171C-FFE8-5CA1-E648D0D79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BRB MARKETPLACE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4FCC6-C02D-B1F3-3F5A-DE66585D41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9250" y="496888"/>
            <a:ext cx="3381375" cy="557212"/>
          </a:xfrm>
        </p:spPr>
        <p:txBody>
          <a:bodyPr>
            <a:noAutofit/>
          </a:bodyPr>
          <a:lstStyle/>
          <a:p>
            <a:pPr lvl="1" defTabSz="1341150">
              <a:defRPr/>
            </a:pPr>
            <a:r>
              <a:rPr lang="en-US" sz="1100" dirty="0">
                <a:solidFill>
                  <a:schemeClr val="tx1"/>
                </a:solidFill>
              </a:rPr>
              <a:t>Monday – Friday  </a:t>
            </a:r>
          </a:p>
          <a:p>
            <a:pPr lvl="1" defTabSz="1341150">
              <a:defRPr/>
            </a:pPr>
            <a:r>
              <a:rPr lang="en-US" sz="1100" dirty="0">
                <a:solidFill>
                  <a:schemeClr val="tx1"/>
                </a:solidFill>
              </a:rPr>
              <a:t>Breakfast: 7:30 am – 9:30 am</a:t>
            </a:r>
          </a:p>
          <a:p>
            <a:pPr lvl="1" defTabSz="1341150">
              <a:defRPr/>
            </a:pPr>
            <a:r>
              <a:rPr lang="en-US" sz="1100" dirty="0">
                <a:solidFill>
                  <a:schemeClr val="tx1"/>
                </a:solidFill>
              </a:rPr>
              <a:t>Lunch: 11:00 am – 1:O0 pm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AF5B74-6ADE-1AE2-3B98-B6CA2F320C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43200" y="1681630"/>
            <a:ext cx="3949908" cy="283183"/>
          </a:xfrm>
        </p:spPr>
        <p:txBody>
          <a:bodyPr>
            <a:noAutofit/>
          </a:bodyPr>
          <a:lstStyle/>
          <a:p>
            <a:r>
              <a:rPr lang="en-US" dirty="0"/>
              <a:t>RISE &amp; SHINE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37F1FB54-B49A-E45B-F4AC-41CB620559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r>
              <a:rPr lang="en-US" dirty="0"/>
              <a:t>grill Features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9CA5DB4E-0587-8090-5842-5E0EB60C20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0068" y="4434249"/>
            <a:ext cx="2271713" cy="395276"/>
          </a:xfrm>
        </p:spPr>
        <p:txBody>
          <a:bodyPr>
            <a:noAutofit/>
          </a:bodyPr>
          <a:lstStyle/>
          <a:p>
            <a:r>
              <a:rPr lang="en-US" dirty="0"/>
              <a:t>Meal deal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1BDB83D2-BDE8-CC57-A0F7-BBB6EF78D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dirty="0"/>
              <a:t>Monday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CE0E677-7D08-F647-6205-6798EFD30B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en-US" dirty="0"/>
              <a:t>Tuesday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1BF011BA-94B2-CC08-81BD-AC249D561D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en-US" dirty="0"/>
              <a:t>Wednesday</a:t>
            </a: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5980F480-6A52-2F12-F390-7404665CC1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Autofit/>
          </a:bodyPr>
          <a:lstStyle/>
          <a:p>
            <a:r>
              <a:rPr lang="en-US" dirty="0"/>
              <a:t>Thursday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49992821-83D7-19F8-9D6E-CEAE18D6F17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Autofit/>
          </a:bodyPr>
          <a:lstStyle/>
          <a:p>
            <a:r>
              <a:rPr lang="en-US" dirty="0"/>
              <a:t>Friday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EFC46FAC-2580-7C0B-4F83-C77A6F049B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86200" y="1079501"/>
            <a:ext cx="3654425" cy="303213"/>
          </a:xfrm>
        </p:spPr>
        <p:txBody>
          <a:bodyPr anchor="t">
            <a:noAutofit/>
          </a:bodyPr>
          <a:lstStyle/>
          <a:p>
            <a:r>
              <a:rPr lang="en-US" dirty="0"/>
              <a:t>Week of OCTOBER 26 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B2B0CB2-0E9F-A6CB-A6B5-F3EB8F502F2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39153" y="1944620"/>
            <a:ext cx="4800600" cy="1257086"/>
          </a:xfrm>
        </p:spPr>
        <p:txBody>
          <a:bodyPr>
            <a:noAutofit/>
          </a:bodyPr>
          <a:lstStyle/>
          <a:p>
            <a:pPr lvl="3" algn="ctr"/>
            <a:r>
              <a:rPr lang="en-US" sz="1000" b="1" i="1" dirty="0"/>
              <a:t>ORDER FOR DELIVERY ON THE SAVOUR APP OR THE ‘FUTURE ORDER’ OPTION ON THE KIOSK</a:t>
            </a:r>
            <a:endParaRPr lang="en-US" sz="1050" b="1" dirty="0"/>
          </a:p>
          <a:p>
            <a:pPr lvl="3" algn="ctr">
              <a:spcAft>
                <a:spcPts val="0"/>
              </a:spcAft>
            </a:pPr>
            <a:endParaRPr lang="it-IT" sz="1000" b="1" dirty="0"/>
          </a:p>
          <a:p>
            <a:pPr lvl="3" algn="ctr">
              <a:spcAft>
                <a:spcPts val="0"/>
              </a:spcAft>
            </a:pPr>
            <a:r>
              <a:rPr lang="en-US" sz="1000" b="1" dirty="0"/>
              <a:t>Spicy Chicken Bacon and Cheddar Bagel </a:t>
            </a:r>
          </a:p>
          <a:p>
            <a:pPr lvl="3" algn="ctr">
              <a:spcAft>
                <a:spcPts val="0"/>
              </a:spcAft>
            </a:pPr>
            <a:r>
              <a:rPr lang="en-US" sz="1000" dirty="0"/>
              <a:t>Crispy spicy chicken, cage free fried egg, bacon, cheddar cheese, and house made jalapeno cream cheese on bagel with choice of side</a:t>
            </a:r>
          </a:p>
          <a:p>
            <a:pPr lvl="3" algn="ctr"/>
            <a:endParaRPr lang="en-US" sz="1000" dirty="0"/>
          </a:p>
          <a:p>
            <a:pPr algn="ctr"/>
            <a:r>
              <a:rPr lang="en-US" sz="1000" b="1" dirty="0"/>
              <a:t>Meal Deal</a:t>
            </a:r>
          </a:p>
          <a:p>
            <a:pPr algn="ctr"/>
            <a:r>
              <a:rPr lang="en-US" sz="1000" dirty="0" err="1"/>
              <a:t>meatlovers</a:t>
            </a:r>
            <a:r>
              <a:rPr lang="en-US" sz="1000" dirty="0"/>
              <a:t> burrito with tater tots and 20oz bottled beverage or juice</a:t>
            </a:r>
          </a:p>
          <a:p>
            <a:pPr algn="ctr"/>
            <a:endParaRPr lang="en-US" sz="1000" dirty="0">
              <a:solidFill>
                <a:srgbClr val="242D37"/>
              </a:solidFill>
              <a:latin typeface="Barlow"/>
            </a:endParaRP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DEF8413B-68ED-0764-F86E-0A315FF0F3D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40273" y="2124735"/>
            <a:ext cx="2271009" cy="1904900"/>
          </a:xfrm>
        </p:spPr>
        <p:txBody>
          <a:bodyPr anchor="t" anchorCtr="0">
            <a:noAutofit/>
          </a:bodyPr>
          <a:lstStyle/>
          <a:p>
            <a:pPr lvl="2" algn="ctr">
              <a:lnSpc>
                <a:spcPct val="50000"/>
              </a:lnSpc>
              <a:spcAft>
                <a:spcPts val="0"/>
              </a:spcAft>
              <a:defRPr/>
            </a:pPr>
            <a:r>
              <a:rPr lang="en-US" sz="900" b="1" i="1" dirty="0">
                <a:solidFill>
                  <a:schemeClr val="tx1"/>
                </a:solidFill>
              </a:rPr>
              <a:t>ORDER FOR DELIVERY ON THE SAVOUR APP OR                      </a:t>
            </a:r>
          </a:p>
          <a:p>
            <a:pPr lvl="2" algn="ctr">
              <a:lnSpc>
                <a:spcPct val="50000"/>
              </a:lnSpc>
              <a:spcAft>
                <a:spcPts val="0"/>
              </a:spcAft>
              <a:defRPr/>
            </a:pPr>
            <a:endParaRPr lang="en-US" sz="900" b="1" i="1" dirty="0">
              <a:solidFill>
                <a:schemeClr val="tx1"/>
              </a:solidFill>
            </a:endParaRPr>
          </a:p>
          <a:p>
            <a:pPr lvl="2" algn="ctr">
              <a:lnSpc>
                <a:spcPct val="50000"/>
              </a:lnSpc>
              <a:spcAft>
                <a:spcPts val="0"/>
              </a:spcAft>
              <a:defRPr/>
            </a:pPr>
            <a:r>
              <a:rPr lang="en-US" sz="900" b="1" i="1" dirty="0">
                <a:solidFill>
                  <a:schemeClr val="tx1"/>
                </a:solidFill>
              </a:rPr>
              <a:t>THE ‘FUTURE ORDER’ OPTION ON THE KIOSK</a:t>
            </a:r>
            <a:endParaRPr lang="en-US" sz="900" b="1" dirty="0">
              <a:solidFill>
                <a:schemeClr val="tx1"/>
              </a:solidFill>
            </a:endParaRPr>
          </a:p>
          <a:p>
            <a:pPr marL="0" marR="0" lvl="2" indent="0" algn="ctr" defTabSz="134115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900" b="1" i="0" u="none" strike="noStrike" kern="1200" cap="all" spc="0" normalizeH="0" baseline="0" noProof="0" dirty="0">
              <a:ln>
                <a:noFill/>
              </a:ln>
              <a:solidFill>
                <a:srgbClr val="242D37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2" indent="0" algn="ctr" defTabSz="134115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900" b="1" i="0" u="none" strike="noStrike" kern="1200" cap="all" spc="0" normalizeH="0" baseline="0" noProof="0" dirty="0">
              <a:ln>
                <a:noFill/>
              </a:ln>
              <a:solidFill>
                <a:srgbClr val="242D37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2" indent="0" algn="ctr" defTabSz="1341150" rtl="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00" b="1" i="0" u="none" strike="noStrike" kern="1200" cap="all" spc="0" normalizeH="0" baseline="0" noProof="0" dirty="0">
                <a:ln>
                  <a:noFill/>
                </a:ln>
                <a:solidFill>
                  <a:srgbClr val="242D37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AVAILABLE ALL WEEK </a:t>
            </a: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D37"/>
                </a:solidFill>
                <a:effectLst/>
                <a:uLnTx/>
                <a:uFillTx/>
                <a:latin typeface="Barlow Semi Condensed" pitchFamily="2" charset="77"/>
                <a:ea typeface="+mn-ea"/>
                <a:cs typeface="+mn-cs"/>
              </a:rPr>
              <a:t>includes choice of side</a:t>
            </a: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42D37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marL="0" marR="0" lvl="3" indent="0" algn="ctr" defTabSz="13411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srgbClr val="242D37"/>
              </a:solidFill>
              <a:effectLst/>
              <a:uLnTx/>
              <a:uFillTx/>
              <a:latin typeface="Barlow Semi Condensed" pitchFamily="2" charset="77"/>
              <a:ea typeface="+mn-ea"/>
              <a:cs typeface="+mn-cs"/>
            </a:endParaRPr>
          </a:p>
          <a:p>
            <a:pPr lvl="3" defTabSz="1341150">
              <a:spcAft>
                <a:spcPts val="400"/>
              </a:spcAft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  <a:latin typeface="Barlow Semi Condensed"/>
              </a:rPr>
              <a:t>Pimento Cheese Steak Hoagie	</a:t>
            </a:r>
            <a:br>
              <a:rPr lang="en-US" sz="900" dirty="0"/>
            </a:br>
            <a:r>
              <a:rPr lang="en-US" sz="900" dirty="0"/>
              <a:t>Philly beef steak topped with pimento cheese and dill pickles on a hoagie roll</a:t>
            </a:r>
            <a:endParaRPr lang="en-US" sz="1100" b="1" dirty="0">
              <a:solidFill>
                <a:srgbClr val="242D37"/>
              </a:solidFill>
            </a:endParaRPr>
          </a:p>
          <a:p>
            <a:pPr lvl="3" algn="ctr" defTabSz="1341150">
              <a:tabLst>
                <a:tab pos="4108450" algn="r"/>
                <a:tab pos="4167188" algn="r"/>
              </a:tabLst>
              <a:defRPr/>
            </a:pPr>
            <a:endParaRPr lang="en-US" sz="1100" b="1" cap="all" dirty="0">
              <a:solidFill>
                <a:srgbClr val="242D37"/>
              </a:solidFill>
            </a:endParaRPr>
          </a:p>
          <a:p>
            <a:pPr lvl="3" algn="ctr" defTabSz="1341150">
              <a:spcAft>
                <a:spcPts val="400"/>
              </a:spcAft>
              <a:tabLst>
                <a:tab pos="4108450" algn="r"/>
                <a:tab pos="4167188" algn="r"/>
              </a:tabLst>
              <a:defRPr/>
            </a:pPr>
            <a:r>
              <a:rPr lang="en-US" sz="1100" b="1" cap="all" dirty="0">
                <a:solidFill>
                  <a:srgbClr val="242D37"/>
                </a:solidFill>
              </a:rPr>
              <a:t>SWAP YOUR SIDE</a:t>
            </a:r>
          </a:p>
          <a:p>
            <a:pPr lvl="3" algn="ctr" defTabSz="1341150">
              <a:spcAft>
                <a:spcPts val="400"/>
              </a:spcAft>
              <a:tabLst>
                <a:tab pos="4108450" algn="r"/>
                <a:tab pos="4167188" algn="r"/>
              </a:tabLst>
              <a:defRPr/>
            </a:pPr>
            <a:r>
              <a:rPr lang="en-US" sz="900" b="1" cap="all" dirty="0">
                <a:solidFill>
                  <a:srgbClr val="242D37"/>
                </a:solidFill>
              </a:rPr>
              <a:t>FIT</a:t>
            </a:r>
            <a:r>
              <a:rPr lang="en-US" sz="1100" b="1" cap="all" dirty="0">
                <a:solidFill>
                  <a:srgbClr val="242D37"/>
                </a:solidFill>
              </a:rPr>
              <a:t> </a:t>
            </a:r>
            <a:r>
              <a:rPr lang="en-US" sz="900" dirty="0">
                <a:solidFill>
                  <a:srgbClr val="242D37"/>
                </a:solidFill>
              </a:rPr>
              <a:t>couscous kale artichoke tomato salad (</a:t>
            </a:r>
            <a:r>
              <a:rPr lang="en-US" sz="900" b="1" dirty="0">
                <a:solidFill>
                  <a:srgbClr val="242D37"/>
                </a:solidFill>
              </a:rPr>
              <a:t>VG</a:t>
            </a:r>
            <a:endParaRPr lang="en-US" sz="900" dirty="0">
              <a:solidFill>
                <a:srgbClr val="242D37"/>
              </a:solidFill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B7BF02E-A1E7-221F-5E2F-B3D5AF310BE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40273" y="4973319"/>
            <a:ext cx="2271009" cy="2515845"/>
          </a:xfrm>
        </p:spPr>
        <p:txBody>
          <a:bodyPr anchor="t" anchorCtr="0">
            <a:noAutofit/>
          </a:bodyPr>
          <a:lstStyle/>
          <a:p>
            <a:pPr lvl="2">
              <a:lnSpc>
                <a:spcPct val="50000"/>
              </a:lnSpc>
              <a:spcAft>
                <a:spcPts val="0"/>
              </a:spcAft>
              <a:defRPr/>
            </a:pPr>
            <a:r>
              <a:rPr lang="en-US" sz="800" b="1" i="1" dirty="0">
                <a:solidFill>
                  <a:schemeClr val="tx1"/>
                </a:solidFill>
              </a:rPr>
              <a:t>ORDER FOR DELIVERY ON THE SAVOUR APP OR THE</a:t>
            </a:r>
          </a:p>
          <a:p>
            <a:pPr lvl="2">
              <a:lnSpc>
                <a:spcPct val="50000"/>
              </a:lnSpc>
              <a:spcAft>
                <a:spcPts val="0"/>
              </a:spcAft>
              <a:defRPr/>
            </a:pPr>
            <a:endParaRPr lang="en-US" sz="800" b="1" i="1" dirty="0">
              <a:solidFill>
                <a:schemeClr val="tx1"/>
              </a:solidFill>
            </a:endParaRPr>
          </a:p>
          <a:p>
            <a:pPr lvl="2">
              <a:lnSpc>
                <a:spcPct val="50000"/>
              </a:lnSpc>
              <a:spcAft>
                <a:spcPts val="0"/>
              </a:spcAft>
              <a:defRPr/>
            </a:pPr>
            <a:r>
              <a:rPr lang="en-US" sz="800" b="1" i="1" dirty="0">
                <a:solidFill>
                  <a:schemeClr val="tx1"/>
                </a:solidFill>
              </a:rPr>
              <a:t> ‘FUTURE ORDER’ OPTION ON THE KIOSK</a:t>
            </a:r>
            <a:endParaRPr lang="en-US" sz="800" b="1" dirty="0">
              <a:solidFill>
                <a:schemeClr val="tx1"/>
              </a:solidFill>
            </a:endParaRPr>
          </a:p>
          <a:p>
            <a:pPr lvl="2" algn="ctr" defTabSz="1341150">
              <a:lnSpc>
                <a:spcPct val="50000"/>
              </a:lnSpc>
              <a:defRPr/>
            </a:pPr>
            <a:endParaRPr lang="en-US" sz="1100" b="1" cap="all" dirty="0">
              <a:solidFill>
                <a:schemeClr val="tx1"/>
              </a:solidFill>
            </a:endParaRPr>
          </a:p>
          <a:p>
            <a:pPr lvl="2" algn="ctr" defTabSz="1341150">
              <a:lnSpc>
                <a:spcPct val="50000"/>
              </a:lnSpc>
              <a:defRPr/>
            </a:pPr>
            <a:endParaRPr lang="en-US" sz="1100" b="1" cap="all" dirty="0">
              <a:solidFill>
                <a:schemeClr val="tx1"/>
              </a:solidFill>
            </a:endParaRPr>
          </a:p>
          <a:p>
            <a:pPr lvl="2" algn="ctr" defTabSz="1341150">
              <a:lnSpc>
                <a:spcPct val="50000"/>
              </a:lnSpc>
              <a:defRPr/>
            </a:pPr>
            <a:r>
              <a:rPr lang="en-US" sz="1100" b="1" cap="all" dirty="0">
                <a:solidFill>
                  <a:schemeClr val="tx1"/>
                </a:solidFill>
              </a:rPr>
              <a:t>AVAILABLE ALL WEEK </a:t>
            </a:r>
          </a:p>
          <a:p>
            <a:pPr lvl="3" algn="ctr" defTabSz="1341150">
              <a:tabLst>
                <a:tab pos="4108450" algn="r"/>
                <a:tab pos="4167188" algn="r"/>
              </a:tabLst>
              <a:defRPr/>
            </a:pPr>
            <a:r>
              <a:rPr lang="en-US" sz="900" dirty="0">
                <a:solidFill>
                  <a:schemeClr val="tx1"/>
                </a:solidFill>
              </a:rPr>
              <a:t>includes a 20 oz soda or water and choice of whole fruit, vegetable </a:t>
            </a:r>
            <a:r>
              <a:rPr lang="en-US" sz="900" dirty="0" err="1">
                <a:solidFill>
                  <a:schemeClr val="tx1"/>
                </a:solidFill>
              </a:rPr>
              <a:t>crudite</a:t>
            </a:r>
            <a:r>
              <a:rPr lang="en-US" sz="900" dirty="0">
                <a:solidFill>
                  <a:schemeClr val="tx1"/>
                </a:solidFill>
              </a:rPr>
              <a:t>, or bagged chip</a:t>
            </a:r>
          </a:p>
          <a:p>
            <a:pPr lvl="3" algn="ctr" defTabSz="1341150">
              <a:tabLst>
                <a:tab pos="4108450" algn="r"/>
                <a:tab pos="4167188" algn="r"/>
              </a:tabLst>
              <a:defRPr/>
            </a:pPr>
            <a:endParaRPr lang="en-US" sz="1050" dirty="0">
              <a:solidFill>
                <a:schemeClr val="tx1"/>
              </a:solidFill>
            </a:endParaRPr>
          </a:p>
          <a:p>
            <a:pPr lvl="3" algn="ctr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chemeClr val="tx1"/>
                </a:solidFill>
              </a:rPr>
              <a:t>Cheeseburger on Brioche	</a:t>
            </a:r>
            <a:endParaRPr lang="en-US" sz="900" dirty="0">
              <a:solidFill>
                <a:schemeClr val="tx1"/>
              </a:solidFill>
            </a:endParaRP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dirty="0">
                <a:solidFill>
                  <a:schemeClr val="tx1"/>
                </a:solidFill>
              </a:rPr>
              <a:t>Beef burger topped with </a:t>
            </a:r>
            <a:r>
              <a:rPr lang="en-US" sz="900" dirty="0" err="1">
                <a:solidFill>
                  <a:schemeClr val="tx1"/>
                </a:solidFill>
              </a:rPr>
              <a:t>american</a:t>
            </a:r>
            <a:r>
              <a:rPr lang="en-US" sz="900" dirty="0">
                <a:solidFill>
                  <a:schemeClr val="tx1"/>
                </a:solidFill>
              </a:rPr>
              <a:t> cheese on a brioche bun</a:t>
            </a: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lvl="3" algn="ctr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chemeClr val="tx1"/>
                </a:solidFill>
              </a:rPr>
              <a:t>Signature Grilled Chicken 	</a:t>
            </a:r>
            <a:endParaRPr lang="en-US" sz="900" dirty="0">
              <a:solidFill>
                <a:schemeClr val="tx1"/>
              </a:solidFill>
            </a:endParaRP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dirty="0">
                <a:solidFill>
                  <a:schemeClr val="tx1"/>
                </a:solidFill>
              </a:rPr>
              <a:t>Grilled chicken sandwich topped with lettuce blend, tomato and onion on a brioche bun</a:t>
            </a: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endParaRPr lang="en-US" sz="900" dirty="0">
              <a:solidFill>
                <a:schemeClr val="tx1"/>
              </a:solidFill>
            </a:endParaRPr>
          </a:p>
          <a:p>
            <a:pPr lvl="3" algn="ctr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chemeClr val="tx1"/>
                </a:solidFill>
              </a:rPr>
              <a:t>Signature Garden Burger	</a:t>
            </a:r>
            <a:endParaRPr lang="en-US" sz="900" dirty="0">
              <a:solidFill>
                <a:schemeClr val="tx1"/>
              </a:solidFill>
            </a:endParaRP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dirty="0">
                <a:solidFill>
                  <a:schemeClr val="tx1"/>
                </a:solidFill>
              </a:rPr>
              <a:t>Garden burger topped with lettuce blend, tomato and onion on a brioche bun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E8CA32C6-B5BC-5571-F44F-26E50EE6D2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723" y="8733555"/>
            <a:ext cx="2271009" cy="105980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E3E8DD-879F-B151-237C-8BD6C8DC57D6}"/>
              </a:ext>
            </a:extLst>
          </p:cNvPr>
          <p:cNvCxnSpPr>
            <a:cxnSpLocks/>
          </p:cNvCxnSpPr>
          <p:nvPr/>
        </p:nvCxnSpPr>
        <p:spPr>
          <a:xfrm>
            <a:off x="3440784" y="3443465"/>
            <a:ext cx="409926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60C59C-8DC7-0CBF-3BD5-9245480CDCEF}"/>
              </a:ext>
            </a:extLst>
          </p:cNvPr>
          <p:cNvCxnSpPr>
            <a:cxnSpLocks/>
          </p:cNvCxnSpPr>
          <p:nvPr/>
        </p:nvCxnSpPr>
        <p:spPr>
          <a:xfrm>
            <a:off x="3525326" y="4584699"/>
            <a:ext cx="4014427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48E186-91E9-2680-6922-4FCD400D3255}"/>
              </a:ext>
            </a:extLst>
          </p:cNvPr>
          <p:cNvCxnSpPr>
            <a:cxnSpLocks/>
          </p:cNvCxnSpPr>
          <p:nvPr/>
        </p:nvCxnSpPr>
        <p:spPr>
          <a:xfrm>
            <a:off x="3784862" y="5725935"/>
            <a:ext cx="375519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8DBF5-B324-E0C2-C4F0-D750858A6E8B}"/>
              </a:ext>
            </a:extLst>
          </p:cNvPr>
          <p:cNvCxnSpPr>
            <a:cxnSpLocks/>
          </p:cNvCxnSpPr>
          <p:nvPr/>
        </p:nvCxnSpPr>
        <p:spPr>
          <a:xfrm>
            <a:off x="3634033" y="6867170"/>
            <a:ext cx="390601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3EAADA0-82B2-B8E3-2C9F-3F161BA081C9}"/>
              </a:ext>
            </a:extLst>
          </p:cNvPr>
          <p:cNvCxnSpPr>
            <a:cxnSpLocks/>
          </p:cNvCxnSpPr>
          <p:nvPr/>
        </p:nvCxnSpPr>
        <p:spPr>
          <a:xfrm>
            <a:off x="3341802" y="8015781"/>
            <a:ext cx="419825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51">
            <a:extLst>
              <a:ext uri="{FF2B5EF4-FFF2-40B4-BE49-F238E27FC236}">
                <a16:creationId xmlns:a16="http://schemas.microsoft.com/office/drawing/2014/main" id="{C723900F-DCC0-24FB-80D1-7B52F27E5F5F}"/>
              </a:ext>
            </a:extLst>
          </p:cNvPr>
          <p:cNvSpPr txBox="1">
            <a:spLocks/>
          </p:cNvSpPr>
          <p:nvPr/>
        </p:nvSpPr>
        <p:spPr>
          <a:xfrm>
            <a:off x="230940" y="7489165"/>
            <a:ext cx="2271713" cy="444500"/>
          </a:xfrm>
          <a:prstGeom prst="rect">
            <a:avLst/>
          </a:prstGeom>
          <a:solidFill>
            <a:schemeClr val="tx2"/>
          </a:solidFill>
        </p:spPr>
        <p:txBody>
          <a:bodyPr vert="horz" lIns="45720" tIns="45720" rIns="45720" bIns="45720" rtlCol="0" anchor="ctr">
            <a:noAutofit/>
          </a:bodyPr>
          <a:lstStyle>
            <a:lvl1pPr marL="0" indent="0" algn="ctr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kern="1200" cap="all" baseline="0">
                <a:solidFill>
                  <a:schemeClr val="bg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soup of the day</a:t>
            </a:r>
          </a:p>
        </p:txBody>
      </p:sp>
      <p:sp>
        <p:nvSpPr>
          <p:cNvPr id="23" name="Text Placeholder 37">
            <a:extLst>
              <a:ext uri="{FF2B5EF4-FFF2-40B4-BE49-F238E27FC236}">
                <a16:creationId xmlns:a16="http://schemas.microsoft.com/office/drawing/2014/main" id="{4F8746FD-84D3-140B-9810-7B58D2ED251E}"/>
              </a:ext>
            </a:extLst>
          </p:cNvPr>
          <p:cNvSpPr txBox="1">
            <a:spLocks/>
          </p:cNvSpPr>
          <p:nvPr/>
        </p:nvSpPr>
        <p:spPr>
          <a:xfrm>
            <a:off x="203882" y="7893779"/>
            <a:ext cx="2271009" cy="8785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ctr" defTabSz="77724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2112963" algn="r"/>
              </a:tabLst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77724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200" kern="1200">
                <a:solidFill>
                  <a:schemeClr val="tx2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213741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03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465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3270" indent="-194310" algn="l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</a:rPr>
              <a:t>Monday</a:t>
            </a:r>
            <a:r>
              <a:rPr lang="en-US" sz="900" b="1" cap="all" dirty="0">
                <a:solidFill>
                  <a:srgbClr val="242D37"/>
                </a:solidFill>
              </a:rPr>
              <a:t> 	</a:t>
            </a:r>
            <a:r>
              <a:rPr lang="en-US" sz="900" cap="all" dirty="0">
                <a:solidFill>
                  <a:srgbClr val="242D37"/>
                </a:solidFill>
              </a:rPr>
              <a:t>I</a:t>
            </a:r>
            <a:r>
              <a:rPr lang="en-US" sz="900" dirty="0">
                <a:solidFill>
                  <a:srgbClr val="242D37"/>
                </a:solidFill>
                <a:highlight>
                  <a:srgbClr val="FFFFFF"/>
                </a:highlight>
              </a:rPr>
              <a:t>talian wedding</a:t>
            </a:r>
            <a:endParaRPr lang="en-US" sz="900" cap="all" dirty="0">
              <a:solidFill>
                <a:srgbClr val="242D37"/>
              </a:solidFill>
              <a:highlight>
                <a:srgbClr val="FFFFFF"/>
              </a:highlight>
            </a:endParaRP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  <a:highlight>
                  <a:srgbClr val="FFFFFF"/>
                </a:highlight>
              </a:rPr>
              <a:t>Tuesday</a:t>
            </a:r>
            <a:r>
              <a:rPr lang="en-US" sz="900" b="1" cap="all" dirty="0">
                <a:solidFill>
                  <a:srgbClr val="242D37"/>
                </a:solidFill>
                <a:highlight>
                  <a:srgbClr val="FFFFFF"/>
                </a:highlight>
              </a:rPr>
              <a:t> 	</a:t>
            </a:r>
            <a:r>
              <a:rPr lang="en-US" sz="900" cap="all" dirty="0">
                <a:solidFill>
                  <a:srgbClr val="242D37"/>
                </a:solidFill>
                <a:highlight>
                  <a:srgbClr val="FFFFFF"/>
                </a:highlight>
              </a:rPr>
              <a:t>P</a:t>
            </a:r>
            <a:r>
              <a:rPr lang="en-US" sz="900" dirty="0">
                <a:solidFill>
                  <a:srgbClr val="242D37"/>
                </a:solidFill>
                <a:highlight>
                  <a:srgbClr val="FFFFFF"/>
                </a:highlight>
              </a:rPr>
              <a:t>oblano cheddar</a:t>
            </a: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  <a:highlight>
                  <a:srgbClr val="FFFFFF"/>
                </a:highlight>
              </a:rPr>
              <a:t>Wednesday</a:t>
            </a:r>
            <a:r>
              <a:rPr lang="en-US" sz="900" b="1" cap="all" dirty="0">
                <a:solidFill>
                  <a:srgbClr val="242D37"/>
                </a:solidFill>
                <a:highlight>
                  <a:srgbClr val="FFFFFF"/>
                </a:highlight>
              </a:rPr>
              <a:t> 	</a:t>
            </a:r>
            <a:r>
              <a:rPr lang="en-US" sz="900" cap="all" dirty="0">
                <a:solidFill>
                  <a:srgbClr val="242D37"/>
                </a:solidFill>
                <a:highlight>
                  <a:srgbClr val="FFFFFF"/>
                </a:highlight>
              </a:rPr>
              <a:t>C</a:t>
            </a:r>
            <a:r>
              <a:rPr lang="en-US" sz="900" dirty="0">
                <a:solidFill>
                  <a:srgbClr val="242D37"/>
                </a:solidFill>
                <a:highlight>
                  <a:srgbClr val="FFFFFF"/>
                </a:highlight>
              </a:rPr>
              <a:t>hicken baja enchilada</a:t>
            </a:r>
            <a:endParaRPr lang="en-US" sz="900" cap="all" dirty="0">
              <a:solidFill>
                <a:srgbClr val="242D37"/>
              </a:solidFill>
              <a:highlight>
                <a:srgbClr val="FFFFFF"/>
              </a:highlight>
            </a:endParaRP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  <a:highlight>
                  <a:srgbClr val="FFFFFF"/>
                </a:highlight>
              </a:rPr>
              <a:t>Thursday</a:t>
            </a:r>
            <a:r>
              <a:rPr lang="en-US" sz="900" b="1" cap="all" dirty="0">
                <a:solidFill>
                  <a:srgbClr val="242D37"/>
                </a:solidFill>
                <a:highlight>
                  <a:srgbClr val="FFFFFF"/>
                </a:highlight>
              </a:rPr>
              <a:t>	</a:t>
            </a:r>
            <a:r>
              <a:rPr lang="en-US" sz="900" cap="all" dirty="0">
                <a:solidFill>
                  <a:srgbClr val="242D37"/>
                </a:solidFill>
                <a:highlight>
                  <a:srgbClr val="FFFFFF"/>
                </a:highlight>
              </a:rPr>
              <a:t>P</a:t>
            </a:r>
            <a:r>
              <a:rPr lang="en-US" sz="900" dirty="0">
                <a:solidFill>
                  <a:srgbClr val="242D37"/>
                </a:solidFill>
                <a:highlight>
                  <a:srgbClr val="FFFFFF"/>
                </a:highlight>
              </a:rPr>
              <a:t>oblano cheddar</a:t>
            </a:r>
          </a:p>
          <a:p>
            <a:pPr lvl="3" defTabSz="1341150">
              <a:tabLst>
                <a:tab pos="4108450" algn="r"/>
                <a:tab pos="4167188" algn="r"/>
              </a:tabLst>
              <a:defRPr/>
            </a:pPr>
            <a:r>
              <a:rPr lang="en-US" sz="900" b="1" dirty="0">
                <a:solidFill>
                  <a:srgbClr val="242D37"/>
                </a:solidFill>
                <a:highlight>
                  <a:srgbClr val="FFFFFF"/>
                </a:highlight>
              </a:rPr>
              <a:t>Friday</a:t>
            </a:r>
            <a:r>
              <a:rPr lang="en-US" sz="900" b="1" cap="all" dirty="0">
                <a:solidFill>
                  <a:srgbClr val="242D37"/>
                </a:solidFill>
                <a:highlight>
                  <a:srgbClr val="FFFFFF"/>
                </a:highlight>
              </a:rPr>
              <a:t>	</a:t>
            </a:r>
            <a:r>
              <a:rPr lang="en-US" sz="900" dirty="0">
                <a:solidFill>
                  <a:srgbClr val="242D37"/>
                </a:solidFill>
                <a:highlight>
                  <a:srgbClr val="FFFFFF"/>
                </a:highlight>
              </a:rPr>
              <a:t> Poblano cheddar</a:t>
            </a:r>
            <a:endParaRPr lang="en-US" sz="900" cap="all" dirty="0">
              <a:solidFill>
                <a:srgbClr val="242D37"/>
              </a:solidFill>
              <a:highlight>
                <a:srgbClr val="FFFF00"/>
              </a:highlight>
            </a:endParaRPr>
          </a:p>
        </p:txBody>
      </p:sp>
      <p:sp>
        <p:nvSpPr>
          <p:cNvPr id="29" name="Text Placeholder 70">
            <a:extLst>
              <a:ext uri="{FF2B5EF4-FFF2-40B4-BE49-F238E27FC236}">
                <a16:creationId xmlns:a16="http://schemas.microsoft.com/office/drawing/2014/main" id="{EB42FB3F-F806-C317-3316-FE52E5CC41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44813" y="9335979"/>
            <a:ext cx="3376612" cy="152400"/>
          </a:xfrm>
        </p:spPr>
        <p:txBody>
          <a:bodyPr wrap="none" lIns="45720" tIns="0" rIns="0" bIns="0">
            <a:noAutofit/>
          </a:bodyPr>
          <a:lstStyle>
            <a:lvl1pPr>
              <a:defRPr normalizeH="0" baseline="0"/>
            </a:lvl1pPr>
          </a:lstStyle>
          <a:p>
            <a:pPr lvl="0"/>
            <a:r>
              <a:rPr lang="en-US" dirty="0"/>
              <a:t>Eatatpg.com</a:t>
            </a:r>
          </a:p>
        </p:txBody>
      </p:sp>
      <p:sp>
        <p:nvSpPr>
          <p:cNvPr id="30" name="Text Placeholder 70">
            <a:extLst>
              <a:ext uri="{FF2B5EF4-FFF2-40B4-BE49-F238E27FC236}">
                <a16:creationId xmlns:a16="http://schemas.microsoft.com/office/drawing/2014/main" id="{643B025E-EF23-F915-916C-1FEA5F7B52C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52243" y="9551002"/>
            <a:ext cx="3998840" cy="152400"/>
          </a:xfrm>
        </p:spPr>
        <p:txBody>
          <a:bodyPr wrap="none" lIns="45720" tIns="0" rIns="0" bIns="0">
            <a:noAutofit/>
          </a:bodyPr>
          <a:lstStyle>
            <a:lvl1pPr>
              <a:defRPr normalizeH="0" baseline="0"/>
            </a:lvl1pPr>
          </a:lstStyle>
          <a:p>
            <a:pPr lvl="0"/>
            <a:r>
              <a:rPr lang="en-US" dirty="0"/>
              <a:t>jeremy sanders I 281.736.2311 I jeremy.sanders@compass-usa.com</a:t>
            </a:r>
          </a:p>
        </p:txBody>
      </p:sp>
      <p:sp>
        <p:nvSpPr>
          <p:cNvPr id="44" name="Text Placeholder 55">
            <a:extLst>
              <a:ext uri="{FF2B5EF4-FFF2-40B4-BE49-F238E27FC236}">
                <a16:creationId xmlns:a16="http://schemas.microsoft.com/office/drawing/2014/main" id="{9ED31BCC-1076-628C-D4B7-BBF1AED93B47}"/>
              </a:ext>
            </a:extLst>
          </p:cNvPr>
          <p:cNvSpPr txBox="1">
            <a:spLocks/>
          </p:cNvSpPr>
          <p:nvPr/>
        </p:nvSpPr>
        <p:spPr>
          <a:xfrm>
            <a:off x="2739153" y="3482393"/>
            <a:ext cx="4792974" cy="906878"/>
          </a:xfrm>
          <a:prstGeom prst="rect">
            <a:avLst/>
          </a:prstGeom>
        </p:spPr>
        <p:txBody>
          <a:bodyPr vert="horz" lIns="118872" tIns="118872" rIns="91440" bIns="118872" rtlCol="0" anchor="ctr">
            <a:noAutofit/>
          </a:bodyPr>
          <a:lstStyle>
            <a:lvl1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tabLst/>
              <a:defRPr sz="11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0"/>
              </a:spcAft>
              <a:defRPr/>
            </a:pPr>
            <a:r>
              <a:rPr lang="en-US" sz="1000" b="1" i="1" dirty="0"/>
              <a:t>ORDER FOR DELIVERY ON THE SAVOUR APP OR THE ‘FUTURE ORDER’ OPTION ON THE KIOSK</a:t>
            </a:r>
            <a:endParaRPr lang="en-US" sz="1050" b="1" dirty="0"/>
          </a:p>
          <a:p>
            <a:pPr lvl="3">
              <a:spcAft>
                <a:spcPts val="0"/>
              </a:spcAft>
              <a:defRPr/>
            </a:pPr>
            <a:endParaRPr lang="en-US" sz="1000" b="1" dirty="0">
              <a:solidFill>
                <a:srgbClr val="242D37"/>
              </a:solidFill>
            </a:endParaRPr>
          </a:p>
          <a:p>
            <a:pPr lvl="3">
              <a:spcAft>
                <a:spcPts val="0"/>
              </a:spcAft>
              <a:tabLst>
                <a:tab pos="4402138" algn="r"/>
              </a:tabLst>
              <a:defRPr/>
            </a:pPr>
            <a:r>
              <a:rPr lang="en-US" sz="1000" b="1" dirty="0">
                <a:solidFill>
                  <a:srgbClr val="242D37"/>
                </a:solidFill>
              </a:rPr>
              <a:t>Chef’s Table: Brunch Beef Burger on Brioche                                                                           </a:t>
            </a:r>
            <a:endParaRPr lang="en-US" sz="1000" dirty="0">
              <a:solidFill>
                <a:srgbClr val="242D37"/>
              </a:solidFill>
            </a:endParaRPr>
          </a:p>
          <a:p>
            <a:pPr lvl="4"/>
            <a:r>
              <a:rPr lang="en-US" sz="1000" dirty="0">
                <a:solidFill>
                  <a:srgbClr val="242D37"/>
                </a:solidFill>
              </a:rPr>
              <a:t>grilled beef patty, cheddar, sriracha bacon, fried egg, brunch sauce with lettuce and tomatoes on a toasted brioche bun served with a 20oz water or soda</a:t>
            </a:r>
          </a:p>
        </p:txBody>
      </p:sp>
      <p:sp>
        <p:nvSpPr>
          <p:cNvPr id="45" name="Text Placeholder 55">
            <a:extLst>
              <a:ext uri="{FF2B5EF4-FFF2-40B4-BE49-F238E27FC236}">
                <a16:creationId xmlns:a16="http://schemas.microsoft.com/office/drawing/2014/main" id="{B6672BD4-CFD5-715E-49E1-873F2D770BD3}"/>
              </a:ext>
            </a:extLst>
          </p:cNvPr>
          <p:cNvSpPr txBox="1">
            <a:spLocks/>
          </p:cNvSpPr>
          <p:nvPr/>
        </p:nvSpPr>
        <p:spPr>
          <a:xfrm>
            <a:off x="2749358" y="4655755"/>
            <a:ext cx="4792974" cy="906878"/>
          </a:xfrm>
          <a:prstGeom prst="rect">
            <a:avLst/>
          </a:prstGeom>
        </p:spPr>
        <p:txBody>
          <a:bodyPr vert="horz" lIns="118872" tIns="118872" rIns="91440" bIns="118872" rtlCol="0" anchor="ctr">
            <a:noAutofit/>
          </a:bodyPr>
          <a:lstStyle>
            <a:lvl1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tabLst/>
              <a:defRPr sz="11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 algn="ctr"/>
            <a:r>
              <a:rPr lang="en-US" sz="1000" b="1" i="1" dirty="0"/>
              <a:t>ORDER FOR DELIVERY ON THE SAVOUR APP OR THE ‘FUTURE ORDER’ OPTION ON THE KIOSK</a:t>
            </a:r>
            <a:endParaRPr lang="en-US" sz="1050" b="1" dirty="0"/>
          </a:p>
          <a:p>
            <a:pPr lvl="3">
              <a:spcAft>
                <a:spcPts val="0"/>
              </a:spcAft>
              <a:defRPr/>
            </a:pPr>
            <a:endParaRPr lang="en-US" sz="1000" b="1" dirty="0">
              <a:solidFill>
                <a:srgbClr val="242D37"/>
              </a:solidFill>
            </a:endParaRPr>
          </a:p>
          <a:p>
            <a:pPr lvl="3">
              <a:spcAft>
                <a:spcPts val="0"/>
              </a:spcAft>
              <a:tabLst>
                <a:tab pos="4402138" algn="r"/>
              </a:tabLst>
              <a:defRPr/>
            </a:pPr>
            <a:r>
              <a:rPr lang="en-US" sz="1000" b="1" dirty="0">
                <a:solidFill>
                  <a:srgbClr val="242D37"/>
                </a:solidFill>
              </a:rPr>
              <a:t>Chef’s Table: Cincinnati Chili                                                                                                                                                                                                                 </a:t>
            </a:r>
            <a:endParaRPr lang="en-US" sz="1000" dirty="0">
              <a:solidFill>
                <a:srgbClr val="242D37"/>
              </a:solidFill>
            </a:endParaRPr>
          </a:p>
          <a:p>
            <a:pPr lvl="4"/>
            <a:r>
              <a:rPr lang="en-US" sz="1000" dirty="0" err="1">
                <a:solidFill>
                  <a:srgbClr val="242D37"/>
                </a:solidFill>
              </a:rPr>
              <a:t>cincinnati</a:t>
            </a:r>
            <a:r>
              <a:rPr lang="en-US" sz="1000" dirty="0">
                <a:solidFill>
                  <a:srgbClr val="242D37"/>
                </a:solidFill>
              </a:rPr>
              <a:t> chili topped with cheese, pasta, yellow onions served with a 20oz water or soda combo. </a:t>
            </a:r>
          </a:p>
        </p:txBody>
      </p:sp>
      <p:sp>
        <p:nvSpPr>
          <p:cNvPr id="60" name="Text Placeholder 55">
            <a:extLst>
              <a:ext uri="{FF2B5EF4-FFF2-40B4-BE49-F238E27FC236}">
                <a16:creationId xmlns:a16="http://schemas.microsoft.com/office/drawing/2014/main" id="{2EF8A2B5-DA6F-33C0-3E7D-E84359B1AD5A}"/>
              </a:ext>
            </a:extLst>
          </p:cNvPr>
          <p:cNvSpPr txBox="1">
            <a:spLocks/>
          </p:cNvSpPr>
          <p:nvPr/>
        </p:nvSpPr>
        <p:spPr>
          <a:xfrm>
            <a:off x="2749358" y="5764870"/>
            <a:ext cx="4792974" cy="906878"/>
          </a:xfrm>
          <a:prstGeom prst="rect">
            <a:avLst/>
          </a:prstGeom>
        </p:spPr>
        <p:txBody>
          <a:bodyPr vert="horz" lIns="118872" tIns="118872" rIns="91440" bIns="118872" rtlCol="0" anchor="ctr">
            <a:noAutofit/>
          </a:bodyPr>
          <a:lstStyle>
            <a:lvl1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tabLst/>
              <a:defRPr sz="11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 algn="ctr"/>
            <a:r>
              <a:rPr lang="en-US" sz="1000" b="1" i="1" dirty="0"/>
              <a:t>ORDER FOR DELIVERY ON THE SAVOUR APP OR THE ‘FUTURE ORDER’ OPTION ON THE KIOSK</a:t>
            </a:r>
            <a:endParaRPr lang="en-US" sz="1050" b="1" dirty="0"/>
          </a:p>
          <a:p>
            <a:pPr lvl="3">
              <a:spcAft>
                <a:spcPts val="0"/>
              </a:spcAft>
              <a:defRPr/>
            </a:pPr>
            <a:endParaRPr lang="en-US" sz="1000" b="1" dirty="0">
              <a:solidFill>
                <a:srgbClr val="242D37"/>
              </a:solidFill>
            </a:endParaRPr>
          </a:p>
          <a:p>
            <a:pPr lvl="3">
              <a:spcAft>
                <a:spcPts val="0"/>
              </a:spcAft>
              <a:tabLst>
                <a:tab pos="4402138" algn="r"/>
              </a:tabLst>
              <a:defRPr/>
            </a:pPr>
            <a:r>
              <a:rPr lang="en-US" sz="1000" b="1" dirty="0">
                <a:solidFill>
                  <a:srgbClr val="242D37"/>
                </a:solidFill>
              </a:rPr>
              <a:t>Chef’s Table: Chicken Nachos                                                                                                      </a:t>
            </a:r>
            <a:endParaRPr lang="en-US" sz="1000" dirty="0">
              <a:solidFill>
                <a:srgbClr val="242D37"/>
              </a:solidFill>
            </a:endParaRPr>
          </a:p>
          <a:p>
            <a:pPr lvl="4"/>
            <a:r>
              <a:rPr lang="en-US" sz="1000" dirty="0">
                <a:solidFill>
                  <a:srgbClr val="242D37"/>
                </a:solidFill>
              </a:rPr>
              <a:t>tortilla chips topped with seasoned chicken, cheese sauce, jalapenos, tomatoes, cilantro, and green onions served with 20oz water or soda</a:t>
            </a:r>
          </a:p>
        </p:txBody>
      </p:sp>
      <p:sp>
        <p:nvSpPr>
          <p:cNvPr id="65" name="Text Placeholder 55">
            <a:extLst>
              <a:ext uri="{FF2B5EF4-FFF2-40B4-BE49-F238E27FC236}">
                <a16:creationId xmlns:a16="http://schemas.microsoft.com/office/drawing/2014/main" id="{FFD1743F-42C0-F8D0-910F-D5329B423543}"/>
              </a:ext>
            </a:extLst>
          </p:cNvPr>
          <p:cNvSpPr txBox="1">
            <a:spLocks/>
          </p:cNvSpPr>
          <p:nvPr/>
        </p:nvSpPr>
        <p:spPr>
          <a:xfrm>
            <a:off x="2746779" y="7990926"/>
            <a:ext cx="4792974" cy="906878"/>
          </a:xfrm>
          <a:prstGeom prst="rect">
            <a:avLst/>
          </a:prstGeom>
        </p:spPr>
        <p:txBody>
          <a:bodyPr vert="horz" lIns="118872" tIns="118872" rIns="91440" bIns="118872" rtlCol="0" anchor="ctr">
            <a:noAutofit/>
          </a:bodyPr>
          <a:lstStyle>
            <a:lvl1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tabLst/>
              <a:defRPr sz="11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spcAft>
                <a:spcPts val="0"/>
              </a:spcAft>
              <a:defRPr/>
            </a:pPr>
            <a:r>
              <a:rPr lang="en-US" sz="1000" b="1" i="1" dirty="0"/>
              <a:t>ORDER FOR DELIVERY ON THE SAVOUR APP OR THE ‘FUTURE ORDER’ OPTION ON THE KIOSK</a:t>
            </a:r>
          </a:p>
          <a:p>
            <a:pPr lvl="3">
              <a:spcAft>
                <a:spcPts val="0"/>
              </a:spcAft>
              <a:tabLst>
                <a:tab pos="4114800" algn="r"/>
                <a:tab pos="4398963" algn="r"/>
              </a:tabLst>
              <a:defRPr/>
            </a:pPr>
            <a:r>
              <a:rPr lang="en-US" sz="1000" b="1" dirty="0">
                <a:solidFill>
                  <a:srgbClr val="242D37"/>
                </a:solidFill>
              </a:rPr>
              <a:t>Chef’s Table: Crispy Spicy Chicken Sandwich                                                                           </a:t>
            </a:r>
            <a:r>
              <a:rPr lang="en-US" sz="1000" dirty="0">
                <a:solidFill>
                  <a:srgbClr val="242D37"/>
                </a:solidFill>
              </a:rPr>
              <a:t>  </a:t>
            </a:r>
            <a:r>
              <a:rPr lang="en-US" sz="1000" b="1" dirty="0">
                <a:solidFill>
                  <a:srgbClr val="242D37"/>
                </a:solidFill>
              </a:rPr>
              <a:t>                                                                                              </a:t>
            </a:r>
            <a:r>
              <a:rPr lang="en-US" sz="1000" dirty="0">
                <a:solidFill>
                  <a:srgbClr val="242D37"/>
                </a:solidFill>
              </a:rPr>
              <a:t> </a:t>
            </a:r>
            <a:r>
              <a:rPr lang="en-US" sz="1000" b="1" dirty="0">
                <a:solidFill>
                  <a:srgbClr val="242D37"/>
                </a:solidFill>
              </a:rPr>
              <a:t>                                                                                                                                                                      </a:t>
            </a:r>
            <a:r>
              <a:rPr lang="en-US" sz="1000" dirty="0">
                <a:solidFill>
                  <a:srgbClr val="242D37"/>
                </a:solidFill>
              </a:rPr>
              <a:t>   </a:t>
            </a:r>
            <a:r>
              <a:rPr lang="en-US" sz="1000" b="1" dirty="0">
                <a:solidFill>
                  <a:srgbClr val="242D37"/>
                </a:solidFill>
              </a:rPr>
              <a:t>                                                                                                         </a:t>
            </a:r>
            <a:r>
              <a:rPr lang="en-US" sz="1000" dirty="0">
                <a:solidFill>
                  <a:srgbClr val="242D37"/>
                </a:solidFill>
              </a:rPr>
              <a:t>                                                                                                </a:t>
            </a:r>
            <a:endParaRPr lang="en-US" sz="1000" dirty="0">
              <a:solidFill>
                <a:srgbClr val="242D37"/>
              </a:solidFill>
              <a:highlight>
                <a:srgbClr val="00FFFF"/>
              </a:highlight>
            </a:endParaRPr>
          </a:p>
          <a:p>
            <a:pPr lvl="4"/>
            <a:r>
              <a:rPr lang="en-US" sz="1000" dirty="0">
                <a:solidFill>
                  <a:schemeClr val="tx2"/>
                </a:solidFill>
              </a:rPr>
              <a:t> battered spicy chicken with pepperjack cheese, sriracha aioli,  sauteed onions, lettuce, tomatoes and sauteed mushrooms on brioche bun with crispy fries served with 20oz water or soda</a:t>
            </a:r>
          </a:p>
        </p:txBody>
      </p:sp>
      <p:sp>
        <p:nvSpPr>
          <p:cNvPr id="66" name="Text Placeholder 55">
            <a:extLst>
              <a:ext uri="{FF2B5EF4-FFF2-40B4-BE49-F238E27FC236}">
                <a16:creationId xmlns:a16="http://schemas.microsoft.com/office/drawing/2014/main" id="{01EA1BF1-238B-629D-05A4-08B0C2F7AA9E}"/>
              </a:ext>
            </a:extLst>
          </p:cNvPr>
          <p:cNvSpPr txBox="1">
            <a:spLocks/>
          </p:cNvSpPr>
          <p:nvPr/>
        </p:nvSpPr>
        <p:spPr>
          <a:xfrm>
            <a:off x="2749358" y="6922558"/>
            <a:ext cx="4792974" cy="906878"/>
          </a:xfrm>
          <a:prstGeom prst="rect">
            <a:avLst/>
          </a:prstGeom>
        </p:spPr>
        <p:txBody>
          <a:bodyPr vert="horz" lIns="118872" tIns="118872" rIns="91440" bIns="118872" rtlCol="0" anchor="ctr">
            <a:noAutofit/>
          </a:bodyPr>
          <a:lstStyle>
            <a:lvl1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0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1pPr>
            <a:lvl2pPr marL="0" indent="0" algn="r" defTabSz="134115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2pPr>
            <a:lvl3pPr marL="0" indent="0" algn="ctr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tabLst/>
              <a:defRPr sz="1100" b="1" i="0" kern="1200" cap="all" baseline="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3pPr>
            <a:lvl4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4pPr>
            <a:lvl5pPr marL="0" indent="0" algn="l" defTabSz="134115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None/>
              <a:tabLst>
                <a:tab pos="4108450" algn="r"/>
                <a:tab pos="4167188" algn="r"/>
              </a:tabLst>
              <a:defRPr sz="900" b="0" i="0" kern="1200">
                <a:solidFill>
                  <a:schemeClr val="tx1"/>
                </a:solidFill>
                <a:latin typeface="Barlow Semi Condensed" pitchFamily="2" charset="77"/>
                <a:ea typeface="+mn-ea"/>
                <a:cs typeface="+mn-cs"/>
              </a:defRPr>
            </a:lvl5pPr>
            <a:lvl6pPr marL="368816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58739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29314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99890" indent="-335288" algn="l" defTabSz="1341150" rtl="0" eaLnBrk="1" latinLnBrk="0" hangingPunct="1">
              <a:lnSpc>
                <a:spcPct val="90000"/>
              </a:lnSpc>
              <a:spcBef>
                <a:spcPts val="733"/>
              </a:spcBef>
              <a:buFont typeface="Arial" panose="020B0604020202020204" pitchFamily="34" charset="0"/>
              <a:buChar char="•"/>
              <a:defRPr sz="2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 algn="ctr"/>
            <a:r>
              <a:rPr lang="en-US" sz="1000" b="1" i="1" dirty="0"/>
              <a:t>ORDER FOR DELIVERY ON THE SAVOUR APP OR THE ‘FUTURE ORDER’ OPTION ON THE KIOSK</a:t>
            </a:r>
            <a:endParaRPr lang="en-US" sz="1050" b="1" dirty="0"/>
          </a:p>
          <a:p>
            <a:pPr lvl="3">
              <a:spcAft>
                <a:spcPts val="0"/>
              </a:spcAft>
              <a:defRPr/>
            </a:pPr>
            <a:endParaRPr lang="en-US" sz="1000" b="1" dirty="0">
              <a:solidFill>
                <a:srgbClr val="242D37"/>
              </a:solidFill>
            </a:endParaRPr>
          </a:p>
          <a:p>
            <a:pPr lvl="3">
              <a:spcAft>
                <a:spcPts val="0"/>
              </a:spcAft>
              <a:tabLst>
                <a:tab pos="4402138" algn="r"/>
              </a:tabLst>
              <a:defRPr/>
            </a:pPr>
            <a:r>
              <a:rPr lang="en-US" sz="1000" b="1" dirty="0"/>
              <a:t>Happy Halloween: Monster Mash Loaded Baked Potato</a:t>
            </a:r>
            <a:r>
              <a:rPr lang="en-US" sz="1000" dirty="0"/>
              <a:t>  	</a:t>
            </a:r>
          </a:p>
          <a:p>
            <a:pPr lvl="3">
              <a:tabLst>
                <a:tab pos="4402138" algn="r"/>
              </a:tabLst>
              <a:defRPr/>
            </a:pPr>
            <a:r>
              <a:rPr lang="en-US" sz="1000" dirty="0"/>
              <a:t>baked stuffed potato scooped and sautéed with chicken, pork, or bacon with sour cream, cheese, green onion and 20oz water or soda. Add </a:t>
            </a:r>
            <a:r>
              <a:rPr lang="en-US" sz="1000" dirty="0" err="1"/>
              <a:t>oreo</a:t>
            </a:r>
            <a:r>
              <a:rPr lang="en-US" sz="1000" dirty="0"/>
              <a:t> chocolate pudding parfait </a:t>
            </a:r>
            <a:endParaRPr lang="en-US" sz="1000" b="1" dirty="0">
              <a:solidFill>
                <a:srgbClr val="242D37"/>
              </a:solidFill>
              <a:highlight>
                <a:srgbClr val="FFFF00"/>
              </a:highligh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1D4D88-1F8C-50E2-188D-2D0F3EFB0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17" y="3454217"/>
            <a:ext cx="154860" cy="14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56960"/>
      </p:ext>
    </p:extLst>
  </p:cSld>
  <p:clrMapOvr>
    <a:masterClrMapping/>
  </p:clrMapOvr>
</p:sld>
</file>

<file path=ppt/theme/theme1.xml><?xml version="1.0" encoding="utf-8"?>
<a:theme xmlns:a="http://schemas.openxmlformats.org/drawingml/2006/main" name="Eurest Template">
  <a:themeElements>
    <a:clrScheme name="Eurest Weekly Template">
      <a:dk1>
        <a:srgbClr val="101820"/>
      </a:dk1>
      <a:lt1>
        <a:srgbClr val="FFFFFF"/>
      </a:lt1>
      <a:dk2>
        <a:srgbClr val="242C37"/>
      </a:dk2>
      <a:lt2>
        <a:srgbClr val="F2F1ED"/>
      </a:lt2>
      <a:accent1>
        <a:srgbClr val="E6AA28"/>
      </a:accent1>
      <a:accent2>
        <a:srgbClr val="ABB959"/>
      </a:accent2>
      <a:accent3>
        <a:srgbClr val="49BD9D"/>
      </a:accent3>
      <a:accent4>
        <a:srgbClr val="1890BA"/>
      </a:accent4>
      <a:accent5>
        <a:srgbClr val="A55779"/>
      </a:accent5>
      <a:accent6>
        <a:srgbClr val="D7D2CB"/>
      </a:accent6>
      <a:hlink>
        <a:srgbClr val="242C37"/>
      </a:hlink>
      <a:folHlink>
        <a:srgbClr val="242C37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ningLocation xmlns="23bb9fef-c103-46ed-9b88-046d4ef1876b">18</DiningLocation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92FFE4CE08EA46BADEB62D10C4B7C0" ma:contentTypeVersion="11" ma:contentTypeDescription="Create a new document." ma:contentTypeScope="" ma:versionID="2d4100862c973d81ee4f4612674544f0">
  <xsd:schema xmlns:xsd="http://www.w3.org/2001/XMLSchema" xmlns:xs="http://www.w3.org/2001/XMLSchema" xmlns:p="http://schemas.microsoft.com/office/2006/metadata/properties" xmlns:ns2="23bb9fef-c103-46ed-9b88-046d4ef1876b" xmlns:ns3="b6709508-8ed4-4dc2-9f9b-2c3cdf1cc48c" targetNamespace="http://schemas.microsoft.com/office/2006/metadata/properties" ma:root="true" ma:fieldsID="ee1f6931405422bea11edd76455154be" ns2:_="" ns3:_="">
    <xsd:import namespace="23bb9fef-c103-46ed-9b88-046d4ef1876b"/>
    <xsd:import namespace="b6709508-8ed4-4dc2-9f9b-2c3cdf1cc48c"/>
    <xsd:element name="properties">
      <xsd:complexType>
        <xsd:sequence>
          <xsd:element name="documentManagement">
            <xsd:complexType>
              <xsd:all>
                <xsd:element ref="ns2:DiningLocation"/>
                <xsd:element ref="ns2:DiningLocation_x003a_Location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bb9fef-c103-46ed-9b88-046d4ef1876b" elementFormDefault="qualified">
    <xsd:import namespace="http://schemas.microsoft.com/office/2006/documentManagement/types"/>
    <xsd:import namespace="http://schemas.microsoft.com/office/infopath/2007/PartnerControls"/>
    <xsd:element name="DiningLocation" ma:index="8" ma:displayName="DiningLocation" ma:list="{5e4b079a-4ceb-4a54-9a30-30da0ee76a56}" ma:internalName="DiningLocation" ma:readOnly="false" ma:showField="Title" ma:web="b6709508-8ed4-4dc2-9f9b-2c3cdf1cc48c">
      <xsd:simpleType>
        <xsd:restriction base="dms:Lookup"/>
      </xsd:simpleType>
    </xsd:element>
    <xsd:element name="DiningLocation_x003a_LocationID" ma:index="9" nillable="true" ma:displayName="DiningLocation:LocationID" ma:list="{5e4b079a-4ceb-4a54-9a30-30da0ee76a56}" ma:internalName="DiningLocation_x003a_LocationID" ma:readOnly="true" ma:showField="LocationID" ma:web="b6709508-8ed4-4dc2-9f9b-2c3cdf1cc48c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709508-8ed4-4dc2-9f9b-2c3cdf1cc48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CE7416-A140-45F5-AFCE-195CBD579191}">
  <ds:schemaRefs>
    <ds:schemaRef ds:uri="http://schemas.openxmlformats.org/package/2006/metadata/core-properties"/>
    <ds:schemaRef ds:uri="http://purl.org/dc/elements/1.1/"/>
    <ds:schemaRef ds:uri="http://purl.org/dc/dcmitype/"/>
    <ds:schemaRef ds:uri="32ee32dc-81b8-4973-83a5-4dc925a43a6b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c0ce68d2-f4a4-4963-9a31-30d16dda62a3"/>
    <ds:schemaRef ds:uri="fa86aa61-a525-434c-b71b-337eaf1e5f93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377B5E6-BEF6-411C-BF6D-D1FF6D1D151A}"/>
</file>

<file path=customXml/itemProps3.xml><?xml version="1.0" encoding="utf-8"?>
<ds:datastoreItem xmlns:ds="http://schemas.openxmlformats.org/officeDocument/2006/customXml" ds:itemID="{B227DD6D-37F0-4D18-A19F-57B56E47D82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d62b7dd-4b48-44bd-90e7-e143a22c8ead}" enabled="0" method="" siteId="{cd62b7dd-4b48-44bd-90e7-e143a22c8ea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14754</TotalTime>
  <Words>1286</Words>
  <Application>Microsoft Office PowerPoint</Application>
  <PresentationFormat>Custom</PresentationFormat>
  <Paragraphs>171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Barlow</vt:lpstr>
      <vt:lpstr>Barlow Semi Condensed</vt:lpstr>
      <vt:lpstr>Century Gothic</vt:lpstr>
      <vt:lpstr>Eurest Template</vt:lpstr>
      <vt:lpstr>BRIC MARKETPLACE</vt:lpstr>
      <vt:lpstr>BRB MARKETPLACE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</dc:title>
  <dc:creator>Roberts, Kirby</dc:creator>
  <cp:lastModifiedBy>Sanders, Jeremy</cp:lastModifiedBy>
  <cp:revision>46</cp:revision>
  <cp:lastPrinted>2026-10-09T17:05:57Z</cp:lastPrinted>
  <dcterms:created xsi:type="dcterms:W3CDTF">2025-11-07T15:40:31Z</dcterms:created>
  <dcterms:modified xsi:type="dcterms:W3CDTF">2026-10-25T12:26:41Z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0x0101009092FFE4CE08EA46BADEB62D10C4B7C0</vt:lpwstr>
  </property>
</Properties>
</file>